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2" r:id="rId2"/>
    <p:sldMasterId id="2147483675" r:id="rId3"/>
    <p:sldMasterId id="2147483701" r:id="rId4"/>
    <p:sldMasterId id="2147483714" r:id="rId5"/>
    <p:sldMasterId id="2147483726" r:id="rId6"/>
    <p:sldMasterId id="2147483750" r:id="rId7"/>
    <p:sldMasterId id="2147483762" r:id="rId8"/>
  </p:sldMasterIdLst>
  <p:notesMasterIdLst>
    <p:notesMasterId r:id="rId21"/>
  </p:notesMasterIdLst>
  <p:sldIdLst>
    <p:sldId id="288" r:id="rId9"/>
    <p:sldId id="378" r:id="rId10"/>
    <p:sldId id="1317" r:id="rId11"/>
    <p:sldId id="351" r:id="rId12"/>
    <p:sldId id="381" r:id="rId13"/>
    <p:sldId id="380" r:id="rId14"/>
    <p:sldId id="1318" r:id="rId15"/>
    <p:sldId id="1319" r:id="rId16"/>
    <p:sldId id="289" r:id="rId17"/>
    <p:sldId id="379" r:id="rId18"/>
    <p:sldId id="374" r:id="rId19"/>
    <p:sldId id="377" r:id="rId20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00"/>
    <a:srgbClr val="CCCC00"/>
    <a:srgbClr val="CC9900"/>
    <a:srgbClr val="FFCC00"/>
    <a:srgbClr val="000000"/>
    <a:srgbClr val="FF33CC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290" autoAdjust="0"/>
    <p:restoredTop sz="86949" autoAdjust="0"/>
  </p:normalViewPr>
  <p:slideViewPr>
    <p:cSldViewPr>
      <p:cViewPr varScale="1">
        <p:scale>
          <a:sx n="96" d="100"/>
          <a:sy n="96" d="100"/>
        </p:scale>
        <p:origin x="4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0AD9B265-6501-4F74-99FA-FFDBF1B2DAF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881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ADC7F7-5058-41C9-939D-7C47BDCD51C0}" type="slidenum">
              <a:rPr lang="en-US" altLang="ja-JP" smtClean="0">
                <a:solidFill>
                  <a:prstClr val="black"/>
                </a:solidFill>
              </a:rPr>
              <a:pPr/>
              <a:t>1</a:t>
            </a:fld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25" tIns="45713" rIns="91425" bIns="45713"/>
          <a:lstStyle/>
          <a:p>
            <a:pPr eaLnBrk="1" hangingPunct="1"/>
            <a:r>
              <a:rPr lang="en-US" altLang="ja-JP" dirty="0"/>
              <a:t>SSSG report.</a:t>
            </a:r>
          </a:p>
          <a:p>
            <a:pPr eaLnBrk="1" hangingPunct="1"/>
            <a:r>
              <a:rPr lang="en-US" altLang="ja-JP" dirty="0"/>
              <a:t>I am going to report the result of ASTER observation resource analysis.</a:t>
            </a:r>
          </a:p>
          <a:p>
            <a:pPr eaLnBrk="1" hangingPunct="1"/>
            <a:r>
              <a:rPr lang="en-US" altLang="ja-JP" dirty="0"/>
              <a:t>This</a:t>
            </a:r>
            <a:r>
              <a:rPr lang="en-US" altLang="ja-JP" baseline="0" dirty="0"/>
              <a:t> analysis was made the ASTER </a:t>
            </a:r>
            <a:r>
              <a:rPr lang="en-US" altLang="ja-JP" baseline="0" dirty="0" err="1"/>
              <a:t>xar_database</a:t>
            </a:r>
            <a:r>
              <a:rPr lang="en-US" altLang="ja-JP" baseline="0" dirty="0"/>
              <a:t>  copied and built up on December 1, 2011.</a:t>
            </a:r>
          </a:p>
          <a:p>
            <a:pPr eaLnBrk="1" hangingPunct="1"/>
            <a:r>
              <a:rPr lang="en-US" altLang="ja-JP" baseline="0" dirty="0"/>
              <a:t>The ASTER </a:t>
            </a:r>
            <a:r>
              <a:rPr lang="en-US" altLang="ja-JP" baseline="0" dirty="0" err="1"/>
              <a:t>xar_database</a:t>
            </a:r>
            <a:r>
              <a:rPr lang="en-US" altLang="ja-JP" baseline="0" dirty="0"/>
              <a:t> includes all ASTER observation request scheduling data.</a:t>
            </a:r>
          </a:p>
          <a:p>
            <a:pPr eaLnBrk="1" hangingPunct="1"/>
            <a:r>
              <a:rPr lang="en-US" altLang="ja-JP" baseline="0" dirty="0"/>
              <a:t>I used to re-built up the ASTER copied </a:t>
            </a:r>
            <a:r>
              <a:rPr lang="en-US" altLang="ja-JP" baseline="0" dirty="0" err="1"/>
              <a:t>xar_database</a:t>
            </a:r>
            <a:r>
              <a:rPr lang="en-US" altLang="ja-JP" baseline="0" dirty="0"/>
              <a:t> once a month since till last June.</a:t>
            </a:r>
          </a:p>
          <a:p>
            <a:pPr eaLnBrk="1" hangingPunct="1"/>
            <a:r>
              <a:rPr lang="en-US" altLang="ja-JP" baseline="0" dirty="0"/>
              <a:t>MAT-HP went out of control in July. </a:t>
            </a:r>
          </a:p>
          <a:p>
            <a:pPr eaLnBrk="1" hangingPunct="1"/>
            <a:r>
              <a:rPr lang="en-US" altLang="ja-JP" baseline="0" dirty="0"/>
              <a:t>MAT-HP is six years old. Its parts were already out of stock last year.</a:t>
            </a:r>
          </a:p>
          <a:p>
            <a:pPr eaLnBrk="1" hangingPunct="1"/>
            <a:r>
              <a:rPr lang="en-US" altLang="ja-JP" baseline="0" dirty="0"/>
              <a:t>Its operating system, HP-UNIX, and Sybase software got also out of support.</a:t>
            </a:r>
          </a:p>
          <a:p>
            <a:pPr eaLnBrk="1" hangingPunct="1"/>
            <a:r>
              <a:rPr lang="en-US" altLang="ja-JP" baseline="0" dirty="0"/>
              <a:t> </a:t>
            </a:r>
          </a:p>
          <a:p>
            <a:pPr eaLnBrk="1" hangingPunct="1"/>
            <a:r>
              <a:rPr lang="en-US" altLang="ja-JP" baseline="0" dirty="0"/>
              <a:t>ASTER Instruments group halts ASTER GDS for an hour and creates ASTER </a:t>
            </a:r>
            <a:r>
              <a:rPr lang="en-US" altLang="ja-JP" baseline="0" dirty="0" err="1"/>
              <a:t>xar</a:t>
            </a:r>
            <a:r>
              <a:rPr lang="en-US" altLang="ja-JP" baseline="0" dirty="0"/>
              <a:t> database dump file once in a month.</a:t>
            </a:r>
          </a:p>
          <a:p>
            <a:pPr eaLnBrk="1" hangingPunct="1"/>
            <a:r>
              <a:rPr lang="en-US" altLang="ja-JP" baseline="0" dirty="0"/>
              <a:t>ASTER </a:t>
            </a:r>
            <a:r>
              <a:rPr lang="en-US" altLang="ja-JP" baseline="0" dirty="0" err="1"/>
              <a:t>xar</a:t>
            </a:r>
            <a:r>
              <a:rPr lang="en-US" altLang="ja-JP" baseline="0" dirty="0"/>
              <a:t> database dump file is up loaded ftp site for US side to restore </a:t>
            </a:r>
            <a:r>
              <a:rPr lang="en-US" altLang="ja-JP" baseline="0" dirty="0" err="1"/>
              <a:t>xar</a:t>
            </a:r>
            <a:r>
              <a:rPr lang="en-US" altLang="ja-JP" baseline="0" dirty="0"/>
              <a:t> database and </a:t>
            </a:r>
            <a:r>
              <a:rPr lang="en-US" altLang="ja-JP" baseline="0" dirty="0" err="1"/>
              <a:t>analyse</a:t>
            </a:r>
            <a:r>
              <a:rPr lang="en-US" altLang="ja-JP" baseline="0" dirty="0"/>
              <a:t> scheduling data.  </a:t>
            </a:r>
          </a:p>
          <a:p>
            <a:pPr eaLnBrk="1" hangingPunct="1"/>
            <a:r>
              <a:rPr lang="en-US" altLang="ja-JP" baseline="0" dirty="0"/>
              <a:t> </a:t>
            </a:r>
          </a:p>
          <a:p>
            <a:pPr eaLnBrk="1" hangingPunct="1"/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defRPr/>
            </a:pPr>
            <a:fld id="{517C4B7B-76CC-47BA-979C-601E33625E40}" type="slidenum">
              <a:rPr lang="en-US" altLang="ja-JP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229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2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25" tIns="45713" rIns="91425" bIns="45713"/>
          <a:lstStyle/>
          <a:p>
            <a:pPr eaLnBrk="1" hangingPunct="1"/>
            <a:r>
              <a:rPr lang="en-US" altLang="ja-JP" dirty="0">
                <a:ea typeface="ＭＳ Ｐ明朝" charset="-128"/>
              </a:rPr>
              <a:t>D:\Work\ERSDAC\Daily\monitor\Category\GLIMS\2011\renew111027\GLIMS2011_scn_xar111201.xls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1200" dirty="0">
                <a:solidFill>
                  <a:srgbClr val="FFC000"/>
                </a:solidFill>
                <a:latin typeface="Times New Roman" pitchFamily="18" charset="0"/>
              </a:rPr>
              <a:t>GLIMS STAR </a:t>
            </a:r>
            <a:r>
              <a:rPr lang="en-US" altLang="ja-JP" sz="1200" dirty="0">
                <a:solidFill>
                  <a:schemeClr val="bg1"/>
                </a:solidFill>
                <a:latin typeface="Times New Roman" pitchFamily="18" charset="0"/>
              </a:rPr>
              <a:t>was originally planned by GLIMS Team and their parameters were modified by Leon-san.</a:t>
            </a:r>
          </a:p>
          <a:p>
            <a:pPr eaLnBrk="1" hangingPunct="1">
              <a:lnSpc>
                <a:spcPct val="90000"/>
              </a:lnSpc>
            </a:pPr>
            <a:endParaRPr lang="en-US" altLang="ja-JP" sz="800" dirty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1200" dirty="0">
                <a:solidFill>
                  <a:srgbClr val="FFC000"/>
                </a:solidFill>
                <a:latin typeface="Times New Roman" pitchFamily="18" charset="0"/>
              </a:rPr>
              <a:t>GLIMS STAR </a:t>
            </a:r>
            <a:r>
              <a:rPr lang="en-US" altLang="ja-JP" sz="1200" dirty="0">
                <a:solidFill>
                  <a:srgbClr val="F2F2F2"/>
                </a:solidFill>
                <a:latin typeface="Times New Roman" pitchFamily="18" charset="0"/>
              </a:rPr>
              <a:t>aims to observe areas covered by snow and ice, they are regarded as cloud by GDS’s Cloud assessment.  Then GLIMS STAR has no cloud limits.</a:t>
            </a:r>
          </a:p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  <p:sp>
        <p:nvSpPr>
          <p:cNvPr id="12293" name="スライド番号プレースホルダ 3"/>
          <p:cNvSpPr txBox="1">
            <a:spLocks noGrp="1"/>
          </p:cNvSpPr>
          <p:nvPr/>
        </p:nvSpPr>
        <p:spPr bwMode="auto">
          <a:xfrm>
            <a:off x="3884614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13" rIns="91425" bIns="45713" anchor="b"/>
          <a:lstStyle/>
          <a:p>
            <a:pPr algn="r">
              <a:defRPr/>
            </a:pPr>
            <a:fld id="{B1B198E1-114D-4D27-9C18-625B55EDBB45}" type="slidenum">
              <a:rPr lang="en-US" altLang="ja-JP" sz="1200">
                <a:solidFill>
                  <a:srgbClr val="000000"/>
                </a:solidFill>
              </a:rPr>
              <a:pPr algn="r">
                <a:defRPr/>
              </a:pPr>
              <a:t>2</a:t>
            </a:fld>
            <a:endParaRPr lang="en-US" altLang="ja-JP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71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55838" y="9440646"/>
            <a:ext cx="2949787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F9D415-326C-43CB-BD1B-11229F613687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536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4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25" tIns="45713" rIns="91425" bIns="45713"/>
          <a:lstStyle/>
          <a:p>
            <a:pPr eaLnBrk="1" hangingPunct="1"/>
            <a:r>
              <a:rPr lang="en-US" altLang="ja-JP" dirty="0">
                <a:ea typeface="ＭＳ Ｐ明朝" charset="-128"/>
              </a:rPr>
              <a:t>D:\Work\ERSDAC\Daily\monitor\Category\GLIMS\2010\GLIMS_2010.xls</a:t>
            </a:r>
            <a:endParaRPr lang="ja-JP" altLang="ja-JP" dirty="0">
              <a:ea typeface="ＭＳ Ｐ明朝" charset="-128"/>
            </a:endParaRPr>
          </a:p>
        </p:txBody>
      </p:sp>
      <p:sp>
        <p:nvSpPr>
          <p:cNvPr id="15365" name="スライド番号プレースホルダ 3"/>
          <p:cNvSpPr txBox="1">
            <a:spLocks noGrp="1"/>
          </p:cNvSpPr>
          <p:nvPr/>
        </p:nvSpPr>
        <p:spPr bwMode="auto">
          <a:xfrm>
            <a:off x="3855838" y="9440646"/>
            <a:ext cx="2949787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13" rIns="91425" bIns="45713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B86CBF-E767-4DB0-BD7D-BDEA4D8C9307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344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GM (orange), TGM (blue), GLIMS (light blue) have many observation scenes and are seasonally fluctuating.</a:t>
            </a:r>
            <a:br>
              <a:rPr lang="en-US" altLang="ja-JP" dirty="0"/>
            </a:br>
            <a:r>
              <a:rPr lang="en-US" altLang="ja-JP" dirty="0"/>
              <a:t>In general, the number of scenes is small in UA (magenta), Island Star (dark red), Volcano Night &amp; Day (Orange &amp; Red), DAR (Green), STAR Local (Brown).</a:t>
            </a:r>
            <a:br>
              <a:rPr lang="en-US" altLang="ja-JP" dirty="0"/>
            </a:br>
            <a:r>
              <a:rPr lang="en-US" altLang="ja-JP" dirty="0"/>
              <a:t>When newly issued, or when GM, TGM, GLIMS are saturated and the priority drops, the number of scenes for UA, Island Star, Volcano Night &amp; Day, DAR, STAR Local, Gap Filler increase.</a:t>
            </a:r>
          </a:p>
          <a:p>
            <a:r>
              <a:rPr kumimoji="1" lang="en-US" altLang="ja-JP" dirty="0"/>
              <a:t>GLIMS</a:t>
            </a:r>
            <a:r>
              <a:rPr kumimoji="1" lang="ja-JP" altLang="en-US" dirty="0"/>
              <a:t> </a:t>
            </a:r>
            <a:r>
              <a:rPr kumimoji="1" lang="en-US" altLang="ja-JP" dirty="0"/>
              <a:t>scenes</a:t>
            </a:r>
            <a:r>
              <a:rPr kumimoji="1" lang="ja-JP" altLang="en-US" dirty="0"/>
              <a:t> </a:t>
            </a:r>
            <a:r>
              <a:rPr kumimoji="1" lang="en-US" altLang="ja-JP" dirty="0"/>
              <a:t>decreased</a:t>
            </a:r>
            <a:r>
              <a:rPr kumimoji="1" lang="ja-JP" altLang="en-US" dirty="0"/>
              <a:t> </a:t>
            </a:r>
            <a:r>
              <a:rPr kumimoji="1" lang="en-US" altLang="ja-JP" dirty="0"/>
              <a:t>while GM</a:t>
            </a:r>
            <a:r>
              <a:rPr kumimoji="1" lang="ja-JP" altLang="en-US" dirty="0"/>
              <a:t> </a:t>
            </a:r>
            <a:r>
              <a:rPr kumimoji="1" lang="en-US" altLang="ja-JP" dirty="0"/>
              <a:t>and</a:t>
            </a:r>
            <a:r>
              <a:rPr kumimoji="1" lang="ja-JP" altLang="en-US" dirty="0"/>
              <a:t> </a:t>
            </a:r>
            <a:r>
              <a:rPr kumimoji="1" lang="en-US" altLang="ja-JP" dirty="0"/>
              <a:t>TGM increased in September.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AB3283-37FF-4B11-9C38-8A352BE9BCD5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103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ja-JP" dirty="0">
                <a:ea typeface="ＭＳ Ｐ明朝" charset="-128"/>
              </a:rPr>
              <a:t>This slide shows AOI Map and </a:t>
            </a:r>
            <a:r>
              <a:rPr lang="en-US" altLang="ja-JP" dirty="0" err="1">
                <a:ea typeface="ＭＳ Ｐ明朝" charset="-128"/>
              </a:rPr>
              <a:t>Obseved</a:t>
            </a:r>
            <a:r>
              <a:rPr lang="en-US" altLang="ja-JP" dirty="0">
                <a:ea typeface="ＭＳ Ｐ明朝" charset="-128"/>
              </a:rPr>
              <a:t> scene Map of GLIMS2011.</a:t>
            </a:r>
          </a:p>
          <a:p>
            <a:pPr eaLnBrk="1" hangingPunct="1"/>
            <a:r>
              <a:rPr lang="en-US" altLang="ja-JP" dirty="0">
                <a:ea typeface="ＭＳ Ｐ明朝" charset="-128"/>
              </a:rPr>
              <a:t>Gray area shows AOI. Yellow Green Area shows scheduled scenes. Yellow area shows L1A product.</a:t>
            </a:r>
          </a:p>
          <a:p>
            <a:pPr eaLnBrk="1" hangingPunct="1"/>
            <a:r>
              <a:rPr lang="en-US" altLang="ja-JP" dirty="0">
                <a:ea typeface="ＭＳ Ｐ明朝" charset="-128"/>
              </a:rPr>
              <a:t>Most of observed scenes exist in the northern hemisphere. </a:t>
            </a:r>
          </a:p>
          <a:p>
            <a:pPr eaLnBrk="1" hangingPunct="1"/>
            <a:r>
              <a:rPr lang="en-US" altLang="ja-JP">
                <a:ea typeface="ＭＳ Ｐ明朝" charset="-128"/>
              </a:rPr>
              <a:t>GLIMS2001 had not yet observed Antarctica.</a:t>
            </a:r>
            <a:endParaRPr lang="ja-JP" altLang="en-US" dirty="0">
              <a:ea typeface="ＭＳ Ｐ明朝" charset="-128"/>
            </a:endParaRPr>
          </a:p>
        </p:txBody>
      </p:sp>
      <p:sp>
        <p:nvSpPr>
          <p:cNvPr id="17412" name="スライド番号プレースホル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ECD2B8-4C3D-465E-87E0-2FA6D2F7E2AB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909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ja-JP" dirty="0">
                <a:ea typeface="ＭＳ Ｐ明朝" charset="-128"/>
              </a:rPr>
              <a:t>This slide shows AOI Map and </a:t>
            </a:r>
            <a:r>
              <a:rPr lang="en-US" altLang="ja-JP" dirty="0" err="1">
                <a:ea typeface="ＭＳ Ｐ明朝" charset="-128"/>
              </a:rPr>
              <a:t>Obseved</a:t>
            </a:r>
            <a:r>
              <a:rPr lang="en-US" altLang="ja-JP" dirty="0">
                <a:ea typeface="ＭＳ Ｐ明朝" charset="-128"/>
              </a:rPr>
              <a:t> scene Map of GLIMS2011.</a:t>
            </a:r>
          </a:p>
          <a:p>
            <a:pPr eaLnBrk="1" hangingPunct="1"/>
            <a:r>
              <a:rPr lang="en-US" altLang="ja-JP" dirty="0">
                <a:ea typeface="ＭＳ Ｐ明朝" charset="-128"/>
              </a:rPr>
              <a:t>Gray area shows AOI. Yellow Green Area shows scheduled scenes. Yellow area shows L1A product.</a:t>
            </a:r>
          </a:p>
          <a:p>
            <a:pPr eaLnBrk="1" hangingPunct="1"/>
            <a:r>
              <a:rPr lang="en-US" altLang="ja-JP" dirty="0">
                <a:ea typeface="ＭＳ Ｐ明朝" charset="-128"/>
              </a:rPr>
              <a:t>Most of observed scenes exist in the northern hemisphere. </a:t>
            </a:r>
          </a:p>
          <a:p>
            <a:pPr eaLnBrk="1" hangingPunct="1"/>
            <a:r>
              <a:rPr lang="en-US" altLang="ja-JP">
                <a:ea typeface="ＭＳ Ｐ明朝" charset="-128"/>
              </a:rPr>
              <a:t>GLIMS2001 had not yet observed Antarctica.</a:t>
            </a:r>
            <a:endParaRPr lang="ja-JP" altLang="en-US" dirty="0">
              <a:ea typeface="ＭＳ Ｐ明朝" charset="-128"/>
            </a:endParaRPr>
          </a:p>
        </p:txBody>
      </p:sp>
      <p:sp>
        <p:nvSpPr>
          <p:cNvPr id="17412" name="スライド番号プレースホル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ECD2B8-4C3D-465E-87E0-2FA6D2F7E2AB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126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7C4B7B-76CC-47BA-979C-601E33625E40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229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2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25" tIns="45713" rIns="91425" bIns="45713"/>
          <a:lstStyle/>
          <a:p>
            <a:pPr eaLnBrk="1" hangingPunct="1"/>
            <a:r>
              <a:rPr lang="en-US" altLang="ja-JP" dirty="0">
                <a:ea typeface="ＭＳ Ｐ明朝" charset="-128"/>
              </a:rPr>
              <a:t>D:\Work\ERSDAC\Daily\monitor\Category\GLIMS\2011\renew111027\GLIMS2011_scn_xar111201.xls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1200" dirty="0">
                <a:solidFill>
                  <a:srgbClr val="FFC000"/>
                </a:solidFill>
                <a:latin typeface="Times New Roman" pitchFamily="18" charset="0"/>
              </a:rPr>
              <a:t>GLIMS STAR </a:t>
            </a:r>
            <a:r>
              <a:rPr lang="en-US" altLang="ja-JP" sz="1200" dirty="0">
                <a:solidFill>
                  <a:schemeClr val="bg1"/>
                </a:solidFill>
                <a:latin typeface="Times New Roman" pitchFamily="18" charset="0"/>
              </a:rPr>
              <a:t>was originally planned by GLIMS Team and their parameters were modified by Leon-san.</a:t>
            </a:r>
          </a:p>
          <a:p>
            <a:pPr eaLnBrk="1" hangingPunct="1">
              <a:lnSpc>
                <a:spcPct val="90000"/>
              </a:lnSpc>
            </a:pPr>
            <a:endParaRPr lang="en-US" altLang="ja-JP" sz="800" dirty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1200" dirty="0">
                <a:solidFill>
                  <a:srgbClr val="FFC000"/>
                </a:solidFill>
                <a:latin typeface="Times New Roman" pitchFamily="18" charset="0"/>
              </a:rPr>
              <a:t>GLIMS STAR </a:t>
            </a:r>
            <a:r>
              <a:rPr lang="en-US" altLang="ja-JP" sz="1200" dirty="0">
                <a:solidFill>
                  <a:srgbClr val="F2F2F2"/>
                </a:solidFill>
                <a:latin typeface="Times New Roman" pitchFamily="18" charset="0"/>
              </a:rPr>
              <a:t>aims to observe areas covered by snow and ice, they are regarded as cloud by GDS’s Cloud assessment.  Then GLIMS STAR has no cloud limits.</a:t>
            </a:r>
          </a:p>
          <a:p>
            <a:pPr eaLnBrk="1" hangingPunct="1"/>
            <a:endParaRPr lang="ja-JP" altLang="ja-JP" dirty="0">
              <a:ea typeface="ＭＳ Ｐ明朝" charset="-128"/>
            </a:endParaRPr>
          </a:p>
        </p:txBody>
      </p:sp>
      <p:sp>
        <p:nvSpPr>
          <p:cNvPr id="12293" name="スライド番号プレースホルダ 3"/>
          <p:cNvSpPr txBox="1">
            <a:spLocks noGrp="1"/>
          </p:cNvSpPr>
          <p:nvPr/>
        </p:nvSpPr>
        <p:spPr bwMode="auto">
          <a:xfrm>
            <a:off x="3884614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13" rIns="91425" bIns="45713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B198E1-114D-4D27-9C18-625B55EDBB45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9050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8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5299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55609-2337-44D5-A1F3-681FC6F5CB15}" type="slidenum">
              <a:rPr lang="en-US" altLang="ja-JP" smtClean="0">
                <a:solidFill>
                  <a:prstClr val="black"/>
                </a:solidFill>
              </a:rPr>
              <a:pPr/>
              <a:t>9</a:t>
            </a:fld>
            <a:endParaRPr lang="en-US" altLang="ja-JP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55838" y="9440646"/>
            <a:ext cx="2949787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F9D415-326C-43CB-BD1B-11229F613687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5363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4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25" tIns="45713" rIns="91425" bIns="45713"/>
          <a:lstStyle/>
          <a:p>
            <a:pPr eaLnBrk="1" hangingPunct="1"/>
            <a:r>
              <a:rPr lang="en-US" altLang="ja-JP" dirty="0">
                <a:ea typeface="ＭＳ Ｐ明朝" charset="-128"/>
              </a:rPr>
              <a:t>D:\Work\ERSDAC\Daily\monitor\Category\GLIMS\2010\GLIMS_2010.xls</a:t>
            </a:r>
            <a:endParaRPr lang="ja-JP" altLang="ja-JP" dirty="0">
              <a:ea typeface="ＭＳ Ｐ明朝" charset="-128"/>
            </a:endParaRPr>
          </a:p>
        </p:txBody>
      </p:sp>
      <p:sp>
        <p:nvSpPr>
          <p:cNvPr id="15365" name="スライド番号プレースホルダ 3"/>
          <p:cNvSpPr txBox="1">
            <a:spLocks noGrp="1"/>
          </p:cNvSpPr>
          <p:nvPr/>
        </p:nvSpPr>
        <p:spPr bwMode="auto">
          <a:xfrm>
            <a:off x="3855838" y="9440646"/>
            <a:ext cx="2949787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13" rIns="91425" bIns="45713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B86CBF-E767-4DB0-BD7D-BDEA4D8C9307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504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1/21-4/8:</a:t>
            </a:r>
          </a:p>
          <a:p>
            <a:r>
              <a:rPr lang="en-US" altLang="ja-JP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Cloud coverage prediction data ,TCC (Total Cloud Cover) was replaced by mistake.</a:t>
            </a:r>
          </a:p>
          <a:p>
            <a:r>
              <a:rPr lang="en-US" altLang="ja-JP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GLIMS had not been affected by TCC error because GLIMS were free from cloud parameter.</a:t>
            </a:r>
          </a:p>
          <a:p>
            <a:r>
              <a:rPr lang="en-US" altLang="ja-JP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GLIMS2015</a:t>
            </a:r>
            <a:r>
              <a:rPr lang="en-US" altLang="ja-JP" sz="120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was not proposed.</a:t>
            </a:r>
            <a:endParaRPr lang="ja-JP" altLang="en-US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6C0890-40AD-41B1-BF6C-149549134B02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28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7100" cy="63420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74625" y="0"/>
            <a:ext cx="6442075" cy="63420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FE34E-F57F-4E0F-B166-6AA1AA74EA8A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29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BF5C3-E8A0-40C0-8CBC-D242636EF15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06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991A9-B3B3-442E-B426-F4E6091360A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41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03657-AB01-4682-928A-C0EC76AC685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056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8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A4393-BA25-46F1-ADFF-03ED7B346CFC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297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4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0AF5C-00A1-4985-9275-BBBC394A6223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2FBD7-F0D1-4ACD-9F5A-090604A6AD46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4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D9BA8-DFC8-4561-8FDB-4FEE4912CE63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354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DFA2C-04E6-4A34-9FA2-8EF3B3BC1BD4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5995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CE395-B740-46C6-8787-1FAB404624CE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604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7100" cy="63420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74625" y="0"/>
            <a:ext cx="6442075" cy="63420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D84AF-F5DE-46F5-AFCC-7169C658A714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180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4625" y="0"/>
            <a:ext cx="7696200" cy="6254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3037-009C-42B0-9BB2-362211096BB1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63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FE34E-F57F-4E0F-B166-6AA1AA74EA8A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9948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BF5C3-E8A0-40C0-8CBC-D242636EF15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7657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991A9-B3B3-442E-B426-F4E6091360A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38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03657-AB01-4682-928A-C0EC76AC685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8828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8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A4393-BA25-46F1-ADFF-03ED7B346CFC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288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4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0AF5C-00A1-4985-9275-BBBC394A6223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2105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2FBD7-F0D1-4ACD-9F5A-090604A6AD46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4834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D9BA8-DFC8-4561-8FDB-4FEE4912CE63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4418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DFA2C-04E6-4A34-9FA2-8EF3B3BC1BD4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3166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CE395-B740-46C6-8787-1FAB404624CE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8033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7100" cy="63420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74625" y="0"/>
            <a:ext cx="6442075" cy="63420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D84AF-F5DE-46F5-AFCC-7169C658A714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1592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4625" y="0"/>
            <a:ext cx="7696200" cy="6254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3037-009C-42B0-9BB2-362211096BB1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1002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916E2-8825-42D7-B243-73D7F2BFEF56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5011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109A6-DC7E-40DC-924D-FBE904098207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334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74853-F1A8-49A4-8149-7B22D56B4B6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7424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88A63-E7B7-42FC-A003-135A541E223A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249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8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AE703-91FE-40B4-9C60-874814038EF9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442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4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3266D-8315-4D22-887F-259D9A53C4D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738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0004C-1E01-49A2-BAB1-DA0B101ACCB9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1233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2400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2400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5" name="Line 7"/>
          <p:cNvSpPr>
            <a:spLocks noChangeShapeType="1"/>
          </p:cNvSpPr>
          <p:nvPr userDrawn="1"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2400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Line 8"/>
          <p:cNvSpPr>
            <a:spLocks noChangeShapeType="1"/>
          </p:cNvSpPr>
          <p:nvPr userDrawn="1"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2400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graphicFrame>
        <p:nvGraphicFramePr>
          <p:cNvPr id="7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7" name="Image" r:id="rId3" imgW="3175723" imgH="3353564" progId="">
                  <p:embed/>
                </p:oleObj>
              </mc:Choice>
              <mc:Fallback>
                <p:oleObj name="Image" r:id="rId3" imgW="3175723" imgH="3353564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0"/>
          <p:cNvPicPr>
            <a:picLocks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9" name="フッター プレースホル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10" name="スライド番号プレースホル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025D7-3DD0-4B78-B6D0-A61FAEB90451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740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4407F-8531-49DD-8282-D5B9A0418DAA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307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E04C9-D03E-4FA9-BC2B-AFB9B81751CB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025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C15FE-27A0-4FC9-8E0D-B452D3063408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5816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7100" cy="63420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74625" y="0"/>
            <a:ext cx="6442075" cy="63420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A058F-AACB-4673-99ED-A1721B9E774B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925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36628355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4833973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7455562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6472538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522169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8747399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6547871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42667933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9171481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7194394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7100" cy="63420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74625" y="0"/>
            <a:ext cx="6442075" cy="63420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4035422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30450567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30022809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2667648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534873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6402863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9379534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3872581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32642454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2031003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5013182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7100" cy="63420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74625" y="0"/>
            <a:ext cx="6442075" cy="63420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744706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6971116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2462039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3868288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2888093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4486013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9239994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3322508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7809535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3694014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39968124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7100" cy="63420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74625" y="0"/>
            <a:ext cx="6442075" cy="63420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23216944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FE34E-F57F-4E0F-B166-6AA1AA74EA8A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4032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BF5C3-E8A0-40C0-8CBC-D242636EF15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4293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991A9-B3B3-442E-B426-F4E6091360A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3919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03657-AB01-4682-928A-C0EC76AC6855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8997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8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A4393-BA25-46F1-ADFF-03ED7B346CFC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4512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0AF5C-00A1-4985-9275-BBBC394A6223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3723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2FBD7-F0D1-4ACD-9F5A-090604A6AD46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538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D9BA8-DFC8-4561-8FDB-4FEE4912CE63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509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DFA2C-04E6-4A34-9FA2-8EF3B3BC1BD4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7661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CE395-B740-46C6-8787-1FAB404624CE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6380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7100" cy="63420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74625" y="0"/>
            <a:ext cx="6442075" cy="63420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D84AF-F5DE-46F5-AFCC-7169C658A714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6200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4625" y="0"/>
            <a:ext cx="7696200" cy="6254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190500" y="863600"/>
            <a:ext cx="4311650" cy="54784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54550" y="863600"/>
            <a:ext cx="4311650" cy="54784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フッター プレースホルダ 1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スライド番号プレースホルダ 2"/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3037-009C-42B0-9BB2-362211096BB1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06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vmlDrawing" Target="../drawings/vmlDrawing2.v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vmlDrawing" Target="../drawings/vmlDrawing3.v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oleObject" Target="../embeddings/oleObject4.bin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vmlDrawing" Target="../drawings/vmlDrawing4.v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vmlDrawing" Target="../drawings/vmlDrawing6.v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oleObject" Target="../embeddings/oleObject6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vmlDrawing" Target="../drawings/vmlDrawing7.v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oleObject" Target="../embeddings/oleObject7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vmlDrawing" Target="../drawings/vmlDrawing8.v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oleObject" Target="../embeddings/oleObject8.bin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oleObject" Target="../embeddings/oleObject9.bin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vmlDrawing" Target="../drawings/vmlDrawing9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2400">
              <a:ea typeface="ＭＳ Ｐゴシック" pitchFamily="50" charset="-128"/>
            </a:endParaRPr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2400">
              <a:ea typeface="ＭＳ Ｐゴシック" pitchFamily="50" charset="-128"/>
            </a:endParaRPr>
          </a:p>
        </p:txBody>
      </p:sp>
      <p:sp>
        <p:nvSpPr>
          <p:cNvPr id="14" name="Line 7"/>
          <p:cNvSpPr>
            <a:spLocks noChangeShapeType="1"/>
          </p:cNvSpPr>
          <p:nvPr userDrawn="1"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sz="2400">
              <a:ea typeface="ＭＳ Ｐゴシック" pitchFamily="50" charset="-128"/>
            </a:endParaRPr>
          </a:p>
        </p:txBody>
      </p:sp>
      <p:sp>
        <p:nvSpPr>
          <p:cNvPr id="15" name="Line 8"/>
          <p:cNvSpPr>
            <a:spLocks noChangeShapeType="1"/>
          </p:cNvSpPr>
          <p:nvPr userDrawn="1"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sz="2400">
              <a:ea typeface="ＭＳ Ｐゴシック" pitchFamily="50" charset="-128"/>
            </a:endParaRPr>
          </a:p>
        </p:txBody>
      </p:sp>
      <p:graphicFrame>
        <p:nvGraphicFramePr>
          <p:cNvPr id="1026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" name="Image" r:id="rId14" imgW="3175723" imgH="3353564" progId="">
                  <p:embed/>
                </p:oleObj>
              </mc:Choice>
              <mc:Fallback>
                <p:oleObj name="Image" r:id="rId14" imgW="3175723" imgH="3353564" progId="">
                  <p:embed/>
                  <p:pic>
                    <p:nvPicPr>
                      <p:cNvPr id="0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10"/>
          <p:cNvPicPr>
            <a:picLocks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4625" y="0"/>
            <a:ext cx="7696200" cy="625475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Title ASTER Team Meeting</a:t>
            </a:r>
          </a:p>
        </p:txBody>
      </p:sp>
      <p:sp>
        <p:nvSpPr>
          <p:cNvPr id="103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863600"/>
            <a:ext cx="87757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6578600"/>
            <a:ext cx="2895600" cy="279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solidFill>
                  <a:schemeClr val="bg1"/>
                </a:solidFill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38th  Japan-US ASTER Science Team Meeting</a:t>
            </a:r>
          </a:p>
          <a:p>
            <a:pPr>
              <a:defRPr/>
            </a:pPr>
            <a:r>
              <a:rPr lang="en-US" altLang="ja-JP"/>
              <a:t> @Sheraton Pasadena, CA/US, December 6-7, 2010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◘"/>
        <a:defRPr kumimoji="1" sz="3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◙"/>
        <a:defRPr kumimoji="1" sz="2800">
          <a:solidFill>
            <a:srgbClr val="00006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 Narrow" pitchFamily="34" charset="0"/>
        <a:buChar char="►"/>
        <a:defRPr kumimoji="1" sz="2400">
          <a:solidFill>
            <a:srgbClr val="00006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○"/>
        <a:defRPr kumimoji="1" sz="2000">
          <a:solidFill>
            <a:srgbClr val="00006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028" name="Line 7"/>
          <p:cNvSpPr>
            <a:spLocks noChangeShapeType="1"/>
          </p:cNvSpPr>
          <p:nvPr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029" name="Line 8"/>
          <p:cNvSpPr>
            <a:spLocks noChangeShapeType="1"/>
          </p:cNvSpPr>
          <p:nvPr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00000"/>
              </a:solidFill>
              <a:ea typeface="ＭＳ Ｐゴシック" pitchFamily="50" charset="-128"/>
            </a:endParaRPr>
          </a:p>
        </p:txBody>
      </p:sp>
      <p:graphicFrame>
        <p:nvGraphicFramePr>
          <p:cNvPr id="2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Image" r:id="rId15" imgW="3175723" imgH="3353564" progId="">
                  <p:embed/>
                </p:oleObj>
              </mc:Choice>
              <mc:Fallback>
                <p:oleObj name="Image" r:id="rId15" imgW="3175723" imgH="3353564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10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4625" y="0"/>
            <a:ext cx="7696200" cy="625475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Title ASTER Team Meeting</a:t>
            </a:r>
          </a:p>
        </p:txBody>
      </p:sp>
      <p:sp>
        <p:nvSpPr>
          <p:cNvPr id="103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863600"/>
            <a:ext cx="87757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2" name="フッター プレースホルダ 1"/>
          <p:cNvSpPr>
            <a:spLocks noGrp="1"/>
          </p:cNvSpPr>
          <p:nvPr>
            <p:ph type="ftr" sz="quarter" idx="3"/>
          </p:nvPr>
        </p:nvSpPr>
        <p:spPr bwMode="auto">
          <a:xfrm>
            <a:off x="6248400" y="6500813"/>
            <a:ext cx="2895600" cy="2587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13" name="スライド番号プレースホルダ 2"/>
          <p:cNvSpPr>
            <a:spLocks noGrp="1"/>
          </p:cNvSpPr>
          <p:nvPr>
            <p:ph type="sldNum" sz="quarter" idx="4"/>
          </p:nvPr>
        </p:nvSpPr>
        <p:spPr bwMode="auto">
          <a:xfrm>
            <a:off x="4029075" y="6554788"/>
            <a:ext cx="1101725" cy="3032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2786E892-50CB-4FA1-9D05-DBF6375645D2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64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◘"/>
        <a:defRPr kumimoji="1" sz="3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◙"/>
        <a:defRPr kumimoji="1" sz="2800">
          <a:solidFill>
            <a:srgbClr val="00006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 Narrow" pitchFamily="34" charset="0"/>
        <a:buChar char="►"/>
        <a:defRPr kumimoji="1" sz="2400">
          <a:solidFill>
            <a:srgbClr val="00006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○"/>
        <a:defRPr kumimoji="1" sz="2000">
          <a:solidFill>
            <a:srgbClr val="00006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028" name="Line 7"/>
          <p:cNvSpPr>
            <a:spLocks noChangeShapeType="1"/>
          </p:cNvSpPr>
          <p:nvPr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029" name="Line 8"/>
          <p:cNvSpPr>
            <a:spLocks noChangeShapeType="1"/>
          </p:cNvSpPr>
          <p:nvPr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00000"/>
              </a:solidFill>
              <a:ea typeface="ＭＳ Ｐゴシック" pitchFamily="50" charset="-128"/>
            </a:endParaRPr>
          </a:p>
        </p:txBody>
      </p:sp>
      <p:graphicFrame>
        <p:nvGraphicFramePr>
          <p:cNvPr id="2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Image" r:id="rId15" imgW="3175723" imgH="3353564" progId="">
                  <p:embed/>
                </p:oleObj>
              </mc:Choice>
              <mc:Fallback>
                <p:oleObj name="Image" r:id="rId15" imgW="3175723" imgH="3353564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10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4625" y="0"/>
            <a:ext cx="7696200" cy="625475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Title ASTER Team Meeting</a:t>
            </a:r>
          </a:p>
        </p:txBody>
      </p:sp>
      <p:sp>
        <p:nvSpPr>
          <p:cNvPr id="103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863600"/>
            <a:ext cx="87757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2" name="フッター プレースホルダ 1"/>
          <p:cNvSpPr>
            <a:spLocks noGrp="1"/>
          </p:cNvSpPr>
          <p:nvPr>
            <p:ph type="ftr" sz="quarter" idx="3"/>
          </p:nvPr>
        </p:nvSpPr>
        <p:spPr bwMode="auto">
          <a:xfrm>
            <a:off x="6248400" y="6500813"/>
            <a:ext cx="2895600" cy="2587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13" name="スライド番号プレースホルダ 2"/>
          <p:cNvSpPr>
            <a:spLocks noGrp="1"/>
          </p:cNvSpPr>
          <p:nvPr>
            <p:ph type="sldNum" sz="quarter" idx="4"/>
          </p:nvPr>
        </p:nvSpPr>
        <p:spPr bwMode="auto">
          <a:xfrm>
            <a:off x="4029075" y="6554788"/>
            <a:ext cx="1101725" cy="3032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2786E892-50CB-4FA1-9D05-DBF6375645D2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08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◘"/>
        <a:defRPr kumimoji="1" sz="3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◙"/>
        <a:defRPr kumimoji="1" sz="2800">
          <a:solidFill>
            <a:srgbClr val="00006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 Narrow" pitchFamily="34" charset="0"/>
        <a:buChar char="►"/>
        <a:defRPr kumimoji="1" sz="2400">
          <a:solidFill>
            <a:srgbClr val="00006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○"/>
        <a:defRPr kumimoji="1" sz="2000">
          <a:solidFill>
            <a:srgbClr val="00006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2400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2400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028" name="Line 7"/>
          <p:cNvSpPr>
            <a:spLocks noChangeShapeType="1"/>
          </p:cNvSpPr>
          <p:nvPr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2400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029" name="Line 8"/>
          <p:cNvSpPr>
            <a:spLocks noChangeShapeType="1"/>
          </p:cNvSpPr>
          <p:nvPr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2400">
              <a:solidFill>
                <a:srgbClr val="000000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graphicFrame>
        <p:nvGraphicFramePr>
          <p:cNvPr id="1030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1" name="Image" r:id="rId15" imgW="3175723" imgH="3353564" progId="">
                  <p:embed/>
                </p:oleObj>
              </mc:Choice>
              <mc:Fallback>
                <p:oleObj name="Image" r:id="rId15" imgW="3175723" imgH="3353564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10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4625" y="0"/>
            <a:ext cx="7696200" cy="625475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Title ASTER Team Meeting</a:t>
            </a:r>
          </a:p>
        </p:txBody>
      </p:sp>
      <p:sp>
        <p:nvSpPr>
          <p:cNvPr id="103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863600"/>
            <a:ext cx="87757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2" name="フッター プレースホルダ 1"/>
          <p:cNvSpPr>
            <a:spLocks noGrp="1"/>
          </p:cNvSpPr>
          <p:nvPr>
            <p:ph type="ftr" sz="quarter" idx="3"/>
          </p:nvPr>
        </p:nvSpPr>
        <p:spPr bwMode="auto">
          <a:xfrm>
            <a:off x="6248400" y="6500813"/>
            <a:ext cx="2895600" cy="2587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solidFill>
                  <a:schemeClr val="bg1"/>
                </a:solidFill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34th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 Pasadena Sheraton/ Los Angels, Dec.2008</a:t>
            </a:r>
          </a:p>
        </p:txBody>
      </p:sp>
      <p:sp>
        <p:nvSpPr>
          <p:cNvPr id="13" name="スライド番号プレースホルダ 2"/>
          <p:cNvSpPr>
            <a:spLocks noGrp="1"/>
          </p:cNvSpPr>
          <p:nvPr>
            <p:ph type="sldNum" sz="quarter" idx="4"/>
          </p:nvPr>
        </p:nvSpPr>
        <p:spPr bwMode="auto">
          <a:xfrm>
            <a:off x="4029075" y="6554788"/>
            <a:ext cx="1101725" cy="3032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C7E7D51F-9692-4381-9E75-B6E3D81BAFAE}" type="slidenum">
              <a:rPr lang="ja-JP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547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pitchFamily="34" charset="0"/>
        <a:buChar char="◘"/>
        <a:defRPr kumimoji="1" sz="3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pitchFamily="34" charset="0"/>
        <a:buChar char="◙"/>
        <a:defRPr kumimoji="1" sz="2800">
          <a:solidFill>
            <a:srgbClr val="00006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 Narrow" pitchFamily="34" charset="0"/>
        <a:buChar char="►"/>
        <a:defRPr kumimoji="1" sz="2400">
          <a:solidFill>
            <a:srgbClr val="00006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pitchFamily="34" charset="0"/>
        <a:buChar char="○"/>
        <a:defRPr kumimoji="1" sz="2000">
          <a:solidFill>
            <a:srgbClr val="00006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4" name="Line 7"/>
          <p:cNvSpPr>
            <a:spLocks noChangeShapeType="1"/>
          </p:cNvSpPr>
          <p:nvPr userDrawn="1"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5" name="Line 8"/>
          <p:cNvSpPr>
            <a:spLocks noChangeShapeType="1"/>
          </p:cNvSpPr>
          <p:nvPr userDrawn="1"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graphicFrame>
        <p:nvGraphicFramePr>
          <p:cNvPr id="1026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Image" r:id="rId14" imgW="3175723" imgH="3353564" progId="">
                  <p:embed/>
                </p:oleObj>
              </mc:Choice>
              <mc:Fallback>
                <p:oleObj name="Image" r:id="rId14" imgW="3175723" imgH="3353564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10"/>
          <p:cNvPicPr>
            <a:picLocks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4625" y="0"/>
            <a:ext cx="7696200" cy="625475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Title ASTER Team Meeting</a:t>
            </a:r>
          </a:p>
        </p:txBody>
      </p:sp>
      <p:sp>
        <p:nvSpPr>
          <p:cNvPr id="103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863600"/>
            <a:ext cx="87757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6578600"/>
            <a:ext cx="2895600" cy="279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solidFill>
                  <a:schemeClr val="bg1"/>
                </a:solidFill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339961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◘"/>
        <a:defRPr kumimoji="1" sz="3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◙"/>
        <a:defRPr kumimoji="1" sz="2800">
          <a:solidFill>
            <a:srgbClr val="00006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 Narrow" pitchFamily="34" charset="0"/>
        <a:buChar char="►"/>
        <a:defRPr kumimoji="1" sz="2400">
          <a:solidFill>
            <a:srgbClr val="00006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○"/>
        <a:defRPr kumimoji="1" sz="2000">
          <a:solidFill>
            <a:srgbClr val="00006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4" name="Line 7"/>
          <p:cNvSpPr>
            <a:spLocks noChangeShapeType="1"/>
          </p:cNvSpPr>
          <p:nvPr userDrawn="1"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5" name="Line 8"/>
          <p:cNvSpPr>
            <a:spLocks noChangeShapeType="1"/>
          </p:cNvSpPr>
          <p:nvPr userDrawn="1"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sz="2400">
              <a:solidFill>
                <a:srgbClr val="000000"/>
              </a:solidFill>
              <a:ea typeface="ＭＳ Ｐゴシック" pitchFamily="50" charset="-128"/>
            </a:endParaRPr>
          </a:p>
        </p:txBody>
      </p:sp>
      <p:graphicFrame>
        <p:nvGraphicFramePr>
          <p:cNvPr id="1026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0" name="Image" r:id="rId14" imgW="3175723" imgH="3353564" progId="">
                  <p:embed/>
                </p:oleObj>
              </mc:Choice>
              <mc:Fallback>
                <p:oleObj name="Image" r:id="rId14" imgW="3175723" imgH="3353564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10"/>
          <p:cNvPicPr>
            <a:picLocks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4625" y="0"/>
            <a:ext cx="7696200" cy="625475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Title ASTER Team Meeting</a:t>
            </a:r>
          </a:p>
        </p:txBody>
      </p:sp>
      <p:sp>
        <p:nvSpPr>
          <p:cNvPr id="103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863600"/>
            <a:ext cx="87757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6578600"/>
            <a:ext cx="2895600" cy="279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solidFill>
                  <a:schemeClr val="bg1"/>
                </a:solidFill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1388652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◘"/>
        <a:defRPr kumimoji="1" sz="3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◙"/>
        <a:defRPr kumimoji="1" sz="2800">
          <a:solidFill>
            <a:srgbClr val="00006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 Narrow" pitchFamily="34" charset="0"/>
        <a:buChar char="►"/>
        <a:defRPr kumimoji="1" sz="2400">
          <a:solidFill>
            <a:srgbClr val="00006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○"/>
        <a:defRPr kumimoji="1" sz="2000">
          <a:solidFill>
            <a:srgbClr val="00006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" name="Line 7"/>
          <p:cNvSpPr>
            <a:spLocks noChangeShapeType="1"/>
          </p:cNvSpPr>
          <p:nvPr userDrawn="1"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Line 8"/>
          <p:cNvSpPr>
            <a:spLocks noChangeShapeType="1"/>
          </p:cNvSpPr>
          <p:nvPr userDrawn="1"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1026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Image" r:id="rId14" imgW="3175723" imgH="3353564" progId="">
                  <p:embed/>
                </p:oleObj>
              </mc:Choice>
              <mc:Fallback>
                <p:oleObj name="Image" r:id="rId14" imgW="3175723" imgH="3353564" progId="">
                  <p:embed/>
                  <p:pic>
                    <p:nvPicPr>
                      <p:cNvPr id="1026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10"/>
          <p:cNvPicPr>
            <a:picLocks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4625" y="0"/>
            <a:ext cx="7696200" cy="625475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Title ASTER Team Meeting</a:t>
            </a:r>
          </a:p>
        </p:txBody>
      </p:sp>
      <p:sp>
        <p:nvSpPr>
          <p:cNvPr id="103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863600"/>
            <a:ext cx="87757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6578600"/>
            <a:ext cx="2895600" cy="279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solidFill>
                  <a:schemeClr val="bg1"/>
                </a:solidFill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38th  Japan-US ASTER Science Team Meeting</a:t>
            </a:r>
          </a:p>
          <a:p>
            <a:pPr>
              <a:defRPr/>
            </a:pPr>
            <a:r>
              <a:rPr lang="en-US" altLang="ja-JP">
                <a:solidFill>
                  <a:srgbClr val="FFFFFF"/>
                </a:solidFill>
              </a:rPr>
              <a:t> @Sheraton Pasadena, CA/US, December 6-7, 2010</a:t>
            </a:r>
          </a:p>
        </p:txBody>
      </p:sp>
    </p:spTree>
    <p:extLst>
      <p:ext uri="{BB962C8B-B14F-4D97-AF65-F5344CB8AC3E}">
        <p14:creationId xmlns:p14="http://schemas.microsoft.com/office/powerpoint/2010/main" val="75363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Book Antiqua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◘"/>
        <a:defRPr kumimoji="1" sz="3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◙"/>
        <a:defRPr kumimoji="1" sz="2800">
          <a:solidFill>
            <a:srgbClr val="00006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 Narrow" pitchFamily="34" charset="0"/>
        <a:buChar char="►"/>
        <a:defRPr kumimoji="1" sz="2400">
          <a:solidFill>
            <a:srgbClr val="00006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○"/>
        <a:defRPr kumimoji="1" sz="2000">
          <a:solidFill>
            <a:srgbClr val="00006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507163"/>
            <a:ext cx="9144000" cy="346075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400">
              <a:solidFill>
                <a:srgbClr val="000000"/>
              </a:solidFill>
            </a:endParaRPr>
          </a:p>
        </p:txBody>
      </p:sp>
      <p:sp>
        <p:nvSpPr>
          <p:cNvPr id="1028" name="Line 7"/>
          <p:cNvSpPr>
            <a:spLocks noChangeShapeType="1"/>
          </p:cNvSpPr>
          <p:nvPr/>
        </p:nvSpPr>
        <p:spPr bwMode="auto">
          <a:xfrm>
            <a:off x="0" y="6508750"/>
            <a:ext cx="9144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1029" name="Line 8"/>
          <p:cNvSpPr>
            <a:spLocks noChangeShapeType="1"/>
          </p:cNvSpPr>
          <p:nvPr/>
        </p:nvSpPr>
        <p:spPr bwMode="auto">
          <a:xfrm>
            <a:off x="0" y="687388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000000"/>
              </a:solidFill>
            </a:endParaRPr>
          </a:p>
        </p:txBody>
      </p:sp>
      <p:graphicFrame>
        <p:nvGraphicFramePr>
          <p:cNvPr id="2" name="Object 9"/>
          <p:cNvGraphicFramePr>
            <a:graphicFrameLocks/>
          </p:cNvGraphicFramePr>
          <p:nvPr/>
        </p:nvGraphicFramePr>
        <p:xfrm>
          <a:off x="8048625" y="79375"/>
          <a:ext cx="4746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Image" r:id="rId15" imgW="3175723" imgH="3353564" progId="">
                  <p:embed/>
                </p:oleObj>
              </mc:Choice>
              <mc:Fallback>
                <p:oleObj name="Image" r:id="rId15" imgW="3175723" imgH="3353564" progId="">
                  <p:embed/>
                  <p:pic>
                    <p:nvPicPr>
                      <p:cNvPr id="2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79375"/>
                        <a:ext cx="47466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10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53450" y="76200"/>
            <a:ext cx="4889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4625" y="0"/>
            <a:ext cx="7696200" cy="625475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Title ASTER Team Meeting</a:t>
            </a:r>
          </a:p>
        </p:txBody>
      </p:sp>
      <p:sp>
        <p:nvSpPr>
          <p:cNvPr id="103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863600"/>
            <a:ext cx="8775700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2" name="フッター プレースホルダ 1"/>
          <p:cNvSpPr>
            <a:spLocks noGrp="1"/>
          </p:cNvSpPr>
          <p:nvPr>
            <p:ph type="ftr" sz="quarter" idx="3"/>
          </p:nvPr>
        </p:nvSpPr>
        <p:spPr bwMode="auto">
          <a:xfrm>
            <a:off x="6248400" y="6500813"/>
            <a:ext cx="2895600" cy="2587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1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dirty="0">
                <a:solidFill>
                  <a:srgbClr val="FFFFFF"/>
                </a:solidFill>
              </a:rPr>
              <a:t>46th Japan-US ASTER Science Team Meeting   </a:t>
            </a:r>
            <a:r>
              <a:rPr lang="fi-FI" altLang="ja-JP" dirty="0">
                <a:solidFill>
                  <a:srgbClr val="FFFFFF"/>
                </a:solidFill>
              </a:rPr>
              <a:t>@ Kikai Shinko Kaikan,Tokyo,Japan, Sep 14-16, 2015</a:t>
            </a:r>
            <a:endParaRPr lang="en-US" altLang="ja-JP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3" name="スライド番号プレースホルダ 2"/>
          <p:cNvSpPr>
            <a:spLocks noGrp="1"/>
          </p:cNvSpPr>
          <p:nvPr>
            <p:ph type="sldNum" sz="quarter" idx="4"/>
          </p:nvPr>
        </p:nvSpPr>
        <p:spPr bwMode="auto">
          <a:xfrm>
            <a:off x="4029075" y="6554788"/>
            <a:ext cx="1101725" cy="3032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86E892-50CB-4FA1-9D05-DBF6375645D2}" type="slidenum">
              <a:rPr lang="ja-JP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316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◘"/>
        <a:defRPr kumimoji="1" sz="3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◙"/>
        <a:defRPr kumimoji="1" sz="2800">
          <a:solidFill>
            <a:srgbClr val="00006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 Narrow" pitchFamily="34" charset="0"/>
        <a:buChar char="►"/>
        <a:defRPr kumimoji="1" sz="2400">
          <a:solidFill>
            <a:srgbClr val="00006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○"/>
        <a:defRPr kumimoji="1" sz="2000">
          <a:solidFill>
            <a:srgbClr val="00006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Char char="»"/>
        <a:defRPr kumimoji="1" sz="2000">
          <a:solidFill>
            <a:srgbClr val="000066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5940425" y="6500813"/>
            <a:ext cx="3203575" cy="357187"/>
          </a:xfrm>
          <a:noFill/>
        </p:spPr>
        <p:txBody>
          <a:bodyPr/>
          <a:lstStyle/>
          <a:p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</a:p>
          <a:p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290513" y="1557338"/>
            <a:ext cx="8674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altLang="ja-JP" sz="5400" dirty="0">
                <a:solidFill>
                  <a:schemeClr val="bg1"/>
                </a:solidFill>
                <a:latin typeface="Times New Roman" pitchFamily="18" charset="0"/>
              </a:rPr>
              <a:t>GLIMS STAR</a:t>
            </a:r>
            <a:r>
              <a:rPr lang="ja-JP" altLang="en-US" sz="5400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altLang="ja-JP" sz="5400" dirty="0">
                <a:solidFill>
                  <a:srgbClr val="FFFFFF"/>
                </a:solidFill>
                <a:latin typeface="Times New Roman" pitchFamily="18" charset="0"/>
              </a:rPr>
              <a:t>2017</a:t>
            </a:r>
          </a:p>
        </p:txBody>
      </p:sp>
      <p:sp>
        <p:nvSpPr>
          <p:cNvPr id="39939" name="スライド番号プレースホルダ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1AE4D50-D273-4E34-98A1-7A07D0EFADC4}" type="slidenum">
              <a:rPr lang="en-US" altLang="ja-JP" sz="1400">
                <a:solidFill>
                  <a:srgbClr val="000000"/>
                </a:solidFill>
              </a:rPr>
              <a:pPr algn="r"/>
              <a:t>1</a:t>
            </a:fld>
            <a:endParaRPr lang="en-US" altLang="ja-JP" sz="1400">
              <a:solidFill>
                <a:srgbClr val="000000"/>
              </a:solidFill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6156325" y="5589588"/>
            <a:ext cx="28082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</a:rPr>
              <a:t>As of June</a:t>
            </a:r>
            <a:r>
              <a:rPr kumimoji="0" lang="en-US" altLang="ja-JP" b="1" kern="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kumimoji="0" lang="en-US" altLang="ja-JP" b="1" kern="0" baseline="30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,2018</a:t>
            </a:r>
            <a:endParaRPr lang="en-US" altLang="ja-JP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9941" name="テキスト ボックス 5"/>
          <p:cNvSpPr txBox="1">
            <a:spLocks noChangeArrowheads="1"/>
          </p:cNvSpPr>
          <p:nvPr/>
        </p:nvSpPr>
        <p:spPr bwMode="auto">
          <a:xfrm>
            <a:off x="3501795" y="3710435"/>
            <a:ext cx="2476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June 5</a:t>
            </a:r>
            <a:r>
              <a:rPr lang="en-US" altLang="ja-JP" sz="3200" baseline="30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altLang="ja-JP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2018</a:t>
            </a:r>
          </a:p>
          <a:p>
            <a:pPr algn="ctr"/>
            <a:r>
              <a:rPr lang="en-US" altLang="ja-JP" sz="3200" dirty="0">
                <a:solidFill>
                  <a:srgbClr val="FFFFFF"/>
                </a:solidFill>
                <a:latin typeface="Times New Roman" pitchFamily="18" charset="0"/>
              </a:rPr>
              <a:t>Masaru Fujita</a:t>
            </a:r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0" y="188913"/>
            <a:ext cx="51763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EAEAEA"/>
                </a:solidFill>
                <a:latin typeface="Times New Roman" pitchFamily="18" charset="0"/>
              </a:rPr>
              <a:t>The </a:t>
            </a:r>
            <a:r>
              <a:rPr lang="en-US" altLang="ja-JP" sz="2000" dirty="0">
                <a:solidFill>
                  <a:srgbClr val="EAEAEA"/>
                </a:solidFill>
                <a:latin typeface="Times New Roman" pitchFamily="18" charset="0"/>
                <a:cs typeface="Times New Roman" pitchFamily="18" charset="0"/>
              </a:rPr>
              <a:t>49</a:t>
            </a:r>
            <a:r>
              <a:rPr lang="en-US" altLang="ja-JP" sz="2000" baseline="30000" dirty="0">
                <a:solidFill>
                  <a:srgbClr val="EAEAEA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altLang="ja-JP" sz="2000" baseline="30000" dirty="0">
                <a:solidFill>
                  <a:srgbClr val="EAEAEA"/>
                </a:solidFill>
                <a:latin typeface="Times New Roman" pitchFamily="18" charset="0"/>
              </a:rPr>
              <a:t> </a:t>
            </a:r>
            <a:r>
              <a:rPr lang="en-US" altLang="ja-JP" sz="2000" dirty="0">
                <a:solidFill>
                  <a:srgbClr val="EAEAEA"/>
                </a:solidFill>
                <a:latin typeface="Times New Roman" pitchFamily="18" charset="0"/>
              </a:rPr>
              <a:t>ASTER Science Team Meeting</a:t>
            </a:r>
            <a:r>
              <a:rPr lang="ja-JP" altLang="en-US" sz="2000" dirty="0">
                <a:solidFill>
                  <a:srgbClr val="EAEAEA"/>
                </a:solidFill>
                <a:latin typeface="Times New Roman" pitchFamily="18" charset="0"/>
              </a:rPr>
              <a:t>　</a:t>
            </a:r>
            <a:r>
              <a:rPr lang="en-US" altLang="ja-JP" sz="2000" dirty="0">
                <a:solidFill>
                  <a:srgbClr val="EAEAEA"/>
                </a:solidFill>
                <a:latin typeface="Times New Roman" pitchFamily="18" charset="0"/>
              </a:rPr>
              <a:t>OMP</a:t>
            </a:r>
            <a:endParaRPr lang="en-US" altLang="ja-JP" sz="2000" i="1" dirty="0">
              <a:solidFill>
                <a:srgbClr val="EAEAEA"/>
              </a:solidFill>
              <a:latin typeface="Times New Roman" pitchFamily="18" charset="0"/>
            </a:endParaRPr>
          </a:p>
        </p:txBody>
      </p:sp>
      <p:pic>
        <p:nvPicPr>
          <p:cNvPr id="78850" name="Picture 2" descr="\\Tsukishima\業務関係\業務関係\【宇宙システム開発利用推進機構】\新団体ロゴマーク\Jspacesystemusﾛロｺﾞ\rogo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661" y="5013176"/>
            <a:ext cx="2750515" cy="70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616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タイトル 2"/>
          <p:cNvSpPr>
            <a:spLocks noGrp="1"/>
          </p:cNvSpPr>
          <p:nvPr>
            <p:ph type="title" idx="4294967295"/>
          </p:nvPr>
        </p:nvSpPr>
        <p:spPr>
          <a:xfrm>
            <a:off x="250825" y="71438"/>
            <a:ext cx="4791075" cy="549275"/>
          </a:xfrm>
        </p:spPr>
        <p:txBody>
          <a:bodyPr/>
          <a:lstStyle/>
          <a:p>
            <a:pPr eaLnBrk="1" hangingPunct="1"/>
            <a:r>
              <a:rPr lang="en-US" altLang="ja-JP" sz="4400" b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GLIMS STAR</a:t>
            </a:r>
          </a:p>
        </p:txBody>
      </p:sp>
      <p:sp>
        <p:nvSpPr>
          <p:cNvPr id="3076" name="コンテンツ プレースホルダ 3"/>
          <p:cNvSpPr>
            <a:spLocks noGrp="1"/>
          </p:cNvSpPr>
          <p:nvPr>
            <p:ph idx="4294967295"/>
          </p:nvPr>
        </p:nvSpPr>
        <p:spPr>
          <a:xfrm>
            <a:off x="467544" y="836712"/>
            <a:ext cx="8229600" cy="177854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solidFill>
                  <a:srgbClr val="FFC000"/>
                </a:solidFill>
                <a:latin typeface="Times New Roman" pitchFamily="18" charset="0"/>
              </a:rPr>
              <a:t>GLIMS </a:t>
            </a:r>
            <a:r>
              <a:rPr lang="en-US" altLang="ja-JP" sz="2400" dirty="0">
                <a:solidFill>
                  <a:schemeClr val="bg1"/>
                </a:solidFill>
                <a:latin typeface="Times New Roman" pitchFamily="18" charset="0"/>
              </a:rPr>
              <a:t>was renewed every year, 2015, 2016, 2017.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solidFill>
                  <a:srgbClr val="FFC000"/>
                </a:solidFill>
                <a:latin typeface="Times New Roman" pitchFamily="18" charset="0"/>
              </a:rPr>
              <a:t>GLIMS STAR 2017 </a:t>
            </a:r>
            <a:r>
              <a:rPr lang="en-US" altLang="ja-JP" sz="2400" dirty="0">
                <a:solidFill>
                  <a:srgbClr val="FFFFFF"/>
                </a:solidFill>
                <a:latin typeface="Times New Roman" pitchFamily="18" charset="0"/>
              </a:rPr>
              <a:t>started on 2017/7/21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solidFill>
                  <a:srgbClr val="FFC000"/>
                </a:solidFill>
                <a:latin typeface="Times New Roman" pitchFamily="18" charset="0"/>
              </a:rPr>
              <a:t>GLIMS STAR 2017 </a:t>
            </a:r>
            <a:r>
              <a:rPr lang="en-US" altLang="ja-JP" sz="2400" dirty="0">
                <a:solidFill>
                  <a:schemeClr val="bg1"/>
                </a:solidFill>
                <a:latin typeface="Times New Roman" pitchFamily="18" charset="0"/>
              </a:rPr>
              <a:t>will continues till 2018/8/12.</a:t>
            </a:r>
          </a:p>
          <a:p>
            <a:pPr eaLnBrk="1" hangingPunct="1">
              <a:lnSpc>
                <a:spcPct val="90000"/>
              </a:lnSpc>
            </a:pPr>
            <a:endParaRPr lang="en-US" altLang="ja-JP" sz="800" dirty="0">
              <a:solidFill>
                <a:srgbClr val="FFC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solidFill>
                  <a:schemeClr val="bg1"/>
                </a:solidFill>
                <a:latin typeface="Times New Roman" pitchFamily="18" charset="0"/>
              </a:rPr>
              <a:t>The achievement of </a:t>
            </a:r>
            <a:r>
              <a:rPr lang="en-US" altLang="ja-JP" sz="2400" dirty="0">
                <a:solidFill>
                  <a:srgbClr val="FFC000"/>
                </a:solidFill>
                <a:latin typeface="Times New Roman" pitchFamily="18" charset="0"/>
              </a:rPr>
              <a:t>GLIMS 2017 </a:t>
            </a:r>
            <a:r>
              <a:rPr lang="en-US" altLang="ja-JP" sz="2400" dirty="0">
                <a:solidFill>
                  <a:schemeClr val="bg1"/>
                </a:solidFill>
                <a:latin typeface="Times New Roman" pitchFamily="18" charset="0"/>
              </a:rPr>
              <a:t>reached to 64.1 % on 2018/6/1.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ja-JP" sz="2400" dirty="0">
              <a:solidFill>
                <a:srgbClr val="F2F2F2"/>
              </a:solidFill>
              <a:latin typeface="Times New Roman" pitchFamily="18" charset="0"/>
            </a:endParaRPr>
          </a:p>
          <a:p>
            <a:pPr eaLnBrk="1" hangingPunct="1"/>
            <a:endParaRPr lang="en-US" altLang="ja-JP" sz="2400" dirty="0"/>
          </a:p>
        </p:txBody>
      </p:sp>
      <p:sp>
        <p:nvSpPr>
          <p:cNvPr id="3077" name="スライド番号プレースホルダ 3"/>
          <p:cNvSpPr txBox="1">
            <a:spLocks noGrp="1"/>
          </p:cNvSpPr>
          <p:nvPr/>
        </p:nvSpPr>
        <p:spPr bwMode="auto">
          <a:xfrm>
            <a:off x="6867525" y="61436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C1F202C5-D771-481A-A68A-314863CD09DD}" type="slidenum">
              <a:rPr lang="en-US" altLang="ja-JP" sz="2400">
                <a:solidFill>
                  <a:srgbClr val="FFFFFF"/>
                </a:solidFill>
              </a:rPr>
              <a:pPr algn="r">
                <a:defRPr/>
              </a:pPr>
              <a:t>2</a:t>
            </a:fld>
            <a:endParaRPr lang="en-US" altLang="ja-JP" sz="2400">
              <a:solidFill>
                <a:srgbClr val="FFFFFF"/>
              </a:solidFill>
            </a:endParaRPr>
          </a:p>
        </p:txBody>
      </p:sp>
      <p:sp>
        <p:nvSpPr>
          <p:cNvPr id="8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5940425" y="6500813"/>
            <a:ext cx="3203575" cy="357187"/>
          </a:xfrm>
          <a:noFill/>
        </p:spPr>
        <p:txBody>
          <a:bodyPr/>
          <a:lstStyle/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</a:p>
          <a:p>
            <a:pPr>
              <a:defRPr/>
            </a:pPr>
            <a:r>
              <a:rPr lang="fi-FI" altLang="ja-JP" dirty="0">
                <a:solidFill>
                  <a:srgbClr val="FFFFFF"/>
                </a:solidFill>
              </a:rPr>
              <a:t> 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080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CE2C9-6C1D-46C7-9AFC-C464820D1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94" y="764521"/>
            <a:ext cx="8663410" cy="5658432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6706357" y="890036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as of 2017/6/1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C669A38-866E-4567-BFD1-E79E856A0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94" y="764521"/>
            <a:ext cx="8663410" cy="5658432"/>
          </a:xfrm>
          <a:prstGeom prst="rect">
            <a:avLst/>
          </a:prstGeom>
        </p:spPr>
      </p:pic>
      <p:sp>
        <p:nvSpPr>
          <p:cNvPr id="17" name="Freeform 5"/>
          <p:cNvSpPr>
            <a:spLocks/>
          </p:cNvSpPr>
          <p:nvPr/>
        </p:nvSpPr>
        <p:spPr bwMode="auto">
          <a:xfrm flipH="1" flipV="1">
            <a:off x="7424952" y="1934430"/>
            <a:ext cx="685782" cy="476249"/>
          </a:xfrm>
          <a:custGeom>
            <a:avLst/>
            <a:gdLst>
              <a:gd name="T0" fmla="*/ 0 w 774"/>
              <a:gd name="T1" fmla="*/ 0 h 42"/>
              <a:gd name="T2" fmla="*/ 2147483647 w 774"/>
              <a:gd name="T3" fmla="*/ 0 h 42"/>
              <a:gd name="T4" fmla="*/ 2147483647 w 774"/>
              <a:gd name="T5" fmla="*/ 2147483647 h 42"/>
              <a:gd name="T6" fmla="*/ 0 60000 65536"/>
              <a:gd name="T7" fmla="*/ 0 60000 65536"/>
              <a:gd name="T8" fmla="*/ 0 60000 65536"/>
              <a:gd name="T9" fmla="*/ 0 w 774"/>
              <a:gd name="T10" fmla="*/ 0 h 42"/>
              <a:gd name="T11" fmla="*/ 774 w 774"/>
              <a:gd name="T12" fmla="*/ 42 h 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4" h="42">
                <a:moveTo>
                  <a:pt x="0" y="0"/>
                </a:moveTo>
                <a:lnTo>
                  <a:pt x="618" y="0"/>
                </a:lnTo>
                <a:lnTo>
                  <a:pt x="774" y="42"/>
                </a:lnTo>
              </a:path>
            </a:pathLst>
          </a:custGeom>
          <a:noFill/>
          <a:ln w="9525">
            <a:solidFill>
              <a:srgbClr val="CC99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8" name="テキスト ボックス 9"/>
          <p:cNvSpPr txBox="1">
            <a:spLocks noChangeArrowheads="1"/>
          </p:cNvSpPr>
          <p:nvPr/>
        </p:nvSpPr>
        <p:spPr bwMode="auto">
          <a:xfrm>
            <a:off x="7524597" y="2097908"/>
            <a:ext cx="8194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CCCC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24,815</a:t>
            </a:r>
          </a:p>
        </p:txBody>
      </p:sp>
      <p:sp>
        <p:nvSpPr>
          <p:cNvPr id="6149" name="タイトル 1"/>
          <p:cNvSpPr>
            <a:spLocks noGrp="1"/>
          </p:cNvSpPr>
          <p:nvPr>
            <p:ph type="title" idx="4294967295"/>
          </p:nvPr>
        </p:nvSpPr>
        <p:spPr>
          <a:xfrm>
            <a:off x="428625" y="0"/>
            <a:ext cx="8229600" cy="500063"/>
          </a:xfrm>
        </p:spPr>
        <p:txBody>
          <a:bodyPr/>
          <a:lstStyle/>
          <a:p>
            <a:pPr eaLnBrk="1" hangingPunct="1"/>
            <a:r>
              <a:rPr lang="en-US" altLang="ja-JP" dirty="0">
                <a:latin typeface="Times New Roman" pitchFamily="18" charset="0"/>
              </a:rPr>
              <a:t>Observed Scenes of GLIMS</a:t>
            </a:r>
            <a:r>
              <a:rPr lang="ja-JP" altLang="en-US" dirty="0">
                <a:latin typeface="Times New Roman" pitchFamily="18" charset="0"/>
              </a:rPr>
              <a:t>　</a:t>
            </a:r>
            <a:r>
              <a:rPr lang="en-US" altLang="ja-JP" dirty="0">
                <a:latin typeface="Times New Roman" pitchFamily="18" charset="0"/>
              </a:rPr>
              <a:t>2016,2017</a:t>
            </a:r>
          </a:p>
        </p:txBody>
      </p:sp>
      <p:sp>
        <p:nvSpPr>
          <p:cNvPr id="6150" name="スライド番号プレースホルダ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A8556A-D242-4D0F-82E9-1E8F6543E597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51" name="スライド番号プレースホルダ 3"/>
          <p:cNvSpPr txBox="1">
            <a:spLocks noGrp="1"/>
          </p:cNvSpPr>
          <p:nvPr/>
        </p:nvSpPr>
        <p:spPr bwMode="auto">
          <a:xfrm>
            <a:off x="6867525" y="6021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7211B1-C21C-4F03-BE59-9CC6E342E85C}" type="slidenum"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 flipH="1" flipV="1">
            <a:off x="4571999" y="1056831"/>
            <a:ext cx="842032" cy="1174485"/>
          </a:xfrm>
          <a:custGeom>
            <a:avLst/>
            <a:gdLst>
              <a:gd name="T0" fmla="*/ 0 w 774"/>
              <a:gd name="T1" fmla="*/ 0 h 42"/>
              <a:gd name="T2" fmla="*/ 2147483647 w 774"/>
              <a:gd name="T3" fmla="*/ 0 h 42"/>
              <a:gd name="T4" fmla="*/ 2147483647 w 774"/>
              <a:gd name="T5" fmla="*/ 2147483647 h 42"/>
              <a:gd name="T6" fmla="*/ 0 60000 65536"/>
              <a:gd name="T7" fmla="*/ 0 60000 65536"/>
              <a:gd name="T8" fmla="*/ 0 60000 65536"/>
              <a:gd name="T9" fmla="*/ 0 w 774"/>
              <a:gd name="T10" fmla="*/ 0 h 42"/>
              <a:gd name="T11" fmla="*/ 774 w 774"/>
              <a:gd name="T12" fmla="*/ 42 h 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4" h="42">
                <a:moveTo>
                  <a:pt x="0" y="0"/>
                </a:moveTo>
                <a:lnTo>
                  <a:pt x="618" y="0"/>
                </a:lnTo>
                <a:lnTo>
                  <a:pt x="774" y="42"/>
                </a:lnTo>
              </a:path>
            </a:pathLst>
          </a:custGeom>
          <a:noFill/>
          <a:ln w="9525">
            <a:solidFill>
              <a:schemeClr val="accent1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22" name="テキスト ボックス 9"/>
          <p:cNvSpPr txBox="1">
            <a:spLocks noChangeArrowheads="1"/>
          </p:cNvSpPr>
          <p:nvPr/>
        </p:nvSpPr>
        <p:spPr bwMode="auto">
          <a:xfrm>
            <a:off x="4658796" y="1934432"/>
            <a:ext cx="8194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BBE0E3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29,077</a:t>
            </a:r>
          </a:p>
        </p:txBody>
      </p:sp>
      <p:sp>
        <p:nvSpPr>
          <p:cNvPr id="16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5940425" y="6500813"/>
            <a:ext cx="3203575" cy="357187"/>
          </a:xfr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49th Japan-US ASTER Science Team Meeting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fi-FI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@ Kikai Shinko Kaikan,Tokyo,Japan, Jun 4-6, 2018</a:t>
            </a:r>
            <a:endParaRPr kumimoji="1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9" name="円弧 18">
            <a:extLst>
              <a:ext uri="{FF2B5EF4-FFF2-40B4-BE49-F238E27FC236}">
                <a16:creationId xmlns:a16="http://schemas.microsoft.com/office/drawing/2014/main" id="{C4404676-6109-46A3-9BE3-CF51B062D74D}"/>
              </a:ext>
            </a:extLst>
          </p:cNvPr>
          <p:cNvSpPr/>
          <p:nvPr/>
        </p:nvSpPr>
        <p:spPr bwMode="auto">
          <a:xfrm flipH="1">
            <a:off x="7596336" y="4077072"/>
            <a:ext cx="1008112" cy="2952328"/>
          </a:xfrm>
          <a:prstGeom prst="arc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6719681" y="886761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as of 2018/6/1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15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1" grpId="0" animBg="1"/>
      <p:bldP spid="22" grpId="0"/>
      <p:bldP spid="19" grpId="0" animBg="1"/>
      <p:bldP spid="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BF304F2-1E2E-4EE6-BD2F-26ABF9E11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99" y="836712"/>
            <a:ext cx="8779001" cy="543127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6876256" cy="476672"/>
          </a:xfrm>
        </p:spPr>
        <p:txBody>
          <a:bodyPr>
            <a:noAutofit/>
          </a:bodyPr>
          <a:lstStyle/>
          <a:p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ASTER Observation Resource Analysis</a:t>
            </a:r>
            <a:endParaRPr kumimoji="1" lang="ja-JP" altLang="en-US" sz="3200" dirty="0"/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2705701" y="1331851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2351571" y="1196752"/>
            <a:ext cx="1284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1/21   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　　　　　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4/8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sp>
        <p:nvSpPr>
          <p:cNvPr id="12" name="角丸四角形吹き出し 11"/>
          <p:cNvSpPr/>
          <p:nvPr/>
        </p:nvSpPr>
        <p:spPr>
          <a:xfrm>
            <a:off x="539552" y="615001"/>
            <a:ext cx="2016224" cy="412303"/>
          </a:xfrm>
          <a:prstGeom prst="wedgeRoundRectCallout">
            <a:avLst>
              <a:gd name="adj1" fmla="val -44451"/>
              <a:gd name="adj2" fmla="val 91519"/>
              <a:gd name="adj3" fmla="val 16667"/>
            </a:avLst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GM6’s  summer observation started on June  1</a:t>
            </a:r>
            <a:r>
              <a:rPr kumimoji="1" lang="en-US" altLang="ja-JP" sz="11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st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.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sp>
        <p:nvSpPr>
          <p:cNvPr id="13" name="フッター プレースホルダ 1"/>
          <p:cNvSpPr txBox="1">
            <a:spLocks/>
          </p:cNvSpPr>
          <p:nvPr/>
        </p:nvSpPr>
        <p:spPr bwMode="auto">
          <a:xfrm>
            <a:off x="5408220" y="6500812"/>
            <a:ext cx="3772292" cy="3571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1000" i="1" kern="1200">
                <a:solidFill>
                  <a:schemeClr val="bg1"/>
                </a:solidFill>
                <a:latin typeface="Times New Roman" pitchFamily="18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2D2D8A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+mn-cs"/>
              </a:rPr>
              <a:t>Japan-US ASTER Meeting - February 9-11, 2016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2D2D8A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+mn-cs"/>
              </a:rPr>
              <a:t>NASA Goddard Space Flight Center, Greenbelt, Md.  U.S.A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srgbClr val="2D2D8A"/>
              </a:solidFill>
              <a:effectLst/>
              <a:uLnTx/>
              <a:uFillTx/>
              <a:latin typeface="Times New Roman" pitchFamily="18" charset="0"/>
              <a:ea typeface="ＭＳ Ｐゴシック" charset="-128"/>
              <a:cs typeface="+mn-cs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>
          <a:xfrm>
            <a:off x="8028384" y="6453336"/>
            <a:ext cx="1101725" cy="30321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7BF5C3-E8A0-40C0-8CBC-D242636EF155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50" charset="-128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979211" y="1057081"/>
            <a:ext cx="1781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Times New Roman" pitchFamily="18" charset="0"/>
              </a:rPr>
              <a:t>As of Jun 1</a:t>
            </a:r>
            <a:r>
              <a:rPr kumimoji="1" lang="en-US" altLang="ja-JP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Times New Roman" pitchFamily="18" charset="0"/>
              </a:rPr>
              <a:t>st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Times New Roman" pitchFamily="18" charset="0"/>
              </a:rPr>
              <a:t>, 2018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5" name="角丸四角形吹き出し 14"/>
          <p:cNvSpPr/>
          <p:nvPr/>
        </p:nvSpPr>
        <p:spPr>
          <a:xfrm>
            <a:off x="4900119" y="836712"/>
            <a:ext cx="1872208" cy="412303"/>
          </a:xfrm>
          <a:prstGeom prst="wedgeRoundRectCallout">
            <a:avLst>
              <a:gd name="adj1" fmla="val -87865"/>
              <a:gd name="adj2" fmla="val 111540"/>
              <a:gd name="adj3" fmla="val 16667"/>
            </a:avLst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GM7’s  observation started on October  1</a:t>
            </a:r>
            <a:r>
              <a:rPr kumimoji="1" lang="en-US" altLang="ja-JP" sz="11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st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.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3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2148163-891E-4A82-95E6-749A342A7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539803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6522277" y="4499828"/>
            <a:ext cx="1930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+mn-cs"/>
              </a:rPr>
              <a:t>as of Dec 1</a:t>
            </a:r>
            <a:r>
              <a:rPr kumimoji="1" lang="en-US" altLang="ja-JP" sz="18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+mn-cs"/>
              </a:rPr>
              <a:t>st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+mn-cs"/>
              </a:rPr>
              <a:t>, 2017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AOI and Observed Scenes of GLIMS 2017</a:t>
            </a:r>
          </a:p>
        </p:txBody>
      </p:sp>
      <p:sp>
        <p:nvSpPr>
          <p:cNvPr id="8200" name="スライド番号プレースホルダ 3"/>
          <p:cNvSpPr txBox="1">
            <a:spLocks noGrp="1"/>
          </p:cNvSpPr>
          <p:nvPr/>
        </p:nvSpPr>
        <p:spPr bwMode="auto">
          <a:xfrm>
            <a:off x="6867525" y="61436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AFDA6-BA83-4932-9AD9-4DDE5583EF98}" type="slidenum"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ja-JP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5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5940425" y="6500813"/>
            <a:ext cx="3203575" cy="357187"/>
          </a:xfr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49th Japan-US ASTER Science Team Meeting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fi-FI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@ Kikai Shinko Kaikan,Tokyo,Japan, Jun 4-6, 2018</a:t>
            </a:r>
            <a:endParaRPr kumimoji="1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3D4FC1B-9B3A-4C5F-979B-8152278BA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539803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C38FA09-C01A-4742-AD26-F01F270ADD7F}"/>
              </a:ext>
            </a:extLst>
          </p:cNvPr>
          <p:cNvSpPr/>
          <p:nvPr/>
        </p:nvSpPr>
        <p:spPr>
          <a:xfrm>
            <a:off x="6522277" y="4499828"/>
            <a:ext cx="2032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</a:rPr>
              <a:t>as of June 1</a:t>
            </a:r>
            <a:r>
              <a:rPr lang="en-US" altLang="ja-JP" b="1" baseline="30000" dirty="0">
                <a:solidFill>
                  <a:srgbClr val="FFFFFF"/>
                </a:solidFill>
                <a:latin typeface="Times New Roman" pitchFamily="18" charset="0"/>
              </a:rPr>
              <a:t>st</a:t>
            </a:r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</a:rPr>
              <a:t>, 2018</a:t>
            </a:r>
            <a:endParaRPr lang="ja-JP" altLang="en-US" b="1" dirty="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32B4A65-F30A-4BC7-BE6E-0B17FEC62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481" y="5223267"/>
            <a:ext cx="17292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ja-JP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June</a:t>
            </a:r>
            <a:r>
              <a:rPr lang="ja-JP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01,</a:t>
            </a:r>
            <a:r>
              <a:rPr lang="ja-JP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2018</a:t>
            </a:r>
            <a:endParaRPr kumimoji="1" lang="en-US" altLang="ja-JP" sz="1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  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8,836</a:t>
            </a:r>
            <a:r>
              <a:rPr lang="en-US" altLang="ja-JP" b="1" dirty="0">
                <a:solidFill>
                  <a:srgbClr val="FF3300"/>
                </a:solidFill>
                <a:latin typeface="Times New Roman" pitchFamily="18" charset="0"/>
              </a:rPr>
              <a:t> scenes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  <a:p>
            <a:pPr lvl="0"/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24,642 scenes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 24,815 scenes  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8803" y="5176574"/>
            <a:ext cx="345746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ja-JP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</a:t>
            </a:r>
            <a:r>
              <a:rPr lang="ja-JP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01,</a:t>
            </a:r>
            <a:r>
              <a:rPr lang="ja-JP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2017</a:t>
            </a:r>
            <a:endParaRPr kumimoji="1" lang="en-US" altLang="ja-JP" sz="1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ja-JP" altLang="en-US" b="1" dirty="0">
                <a:solidFill>
                  <a:srgbClr val="FF3300"/>
                </a:solidFill>
                <a:latin typeface="Times New Roman" pitchFamily="18" charset="0"/>
              </a:rPr>
              <a:t>■</a:t>
            </a:r>
            <a:r>
              <a:rPr lang="en-US" altLang="ja-JP" b="1" dirty="0">
                <a:solidFill>
                  <a:srgbClr val="FF3300"/>
                </a:solidFill>
                <a:latin typeface="Times New Roman" pitchFamily="18" charset="0"/>
              </a:rPr>
              <a:t>: &lt;20% cloud  2,136 scenes</a:t>
            </a:r>
            <a:r>
              <a:rPr lang="en-US" altLang="ja-JP" b="1" dirty="0">
                <a:solidFill>
                  <a:srgbClr val="FF0000"/>
                </a:solidFill>
              </a:rPr>
              <a:t> </a:t>
            </a:r>
            <a:r>
              <a:rPr kumimoji="1" lang="en-US" altLang="ja-JP" sz="18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■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:Product          7,477 scenes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1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■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：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Scheduled      7,483 scenes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■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：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AOI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59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AF83508-A69B-4BAE-8725-71235F90B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539803"/>
          </a:xfrm>
          <a:prstGeom prst="rect">
            <a:avLst/>
          </a:prstGeom>
        </p:spPr>
      </p:pic>
      <p:sp>
        <p:nvSpPr>
          <p:cNvPr id="819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Achievement Map of GLIMS 2017</a:t>
            </a:r>
          </a:p>
        </p:txBody>
      </p:sp>
      <p:sp>
        <p:nvSpPr>
          <p:cNvPr id="8200" name="スライド番号プレースホルダ 3"/>
          <p:cNvSpPr txBox="1">
            <a:spLocks noGrp="1"/>
          </p:cNvSpPr>
          <p:nvPr/>
        </p:nvSpPr>
        <p:spPr bwMode="auto">
          <a:xfrm>
            <a:off x="6867525" y="61436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AFDA6-BA83-4932-9AD9-4DDE5583EF98}" type="slidenum"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altLang="ja-JP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44016" y="5661248"/>
            <a:ext cx="3995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Achievement   11.7% Dec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01,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　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2017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Narrow" pitchFamily="34" charset="0"/>
                <a:ea typeface="ＭＳ Ｐゴシック" charset="-128"/>
                <a:cs typeface="+mn-cs"/>
              </a:rPr>
              <a:t>■ 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&lt; 20%  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00CC99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=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CC99"/>
                </a:solidFill>
                <a:effectLst/>
                <a:uLnTx/>
                <a:uFillTx/>
                <a:latin typeface="Arial Narrow" pitchFamily="34" charset="0"/>
                <a:ea typeface="ＭＳ Ｐゴシック" charset="-128"/>
                <a:cs typeface="+mn-cs"/>
              </a:rPr>
              <a:t>&lt; ■ &lt; 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00CC99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50%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　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=&lt; ■ &lt; 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80%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 Narrow" pitchFamily="34" charset="0"/>
                <a:ea typeface="ＭＳ Ｐゴシック" charset="-128"/>
                <a:cs typeface="+mn-cs"/>
              </a:rPr>
              <a:t> =&lt;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Arial Narrow" pitchFamily="34" charset="0"/>
                <a:ea typeface="ＭＳ Ｐゴシック" charset="-128"/>
                <a:cs typeface="+mn-cs"/>
              </a:rPr>
              <a:t>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 Narrow" pitchFamily="34" charset="0"/>
                <a:ea typeface="ＭＳ Ｐゴシック" charset="-128"/>
                <a:cs typeface="+mn-cs"/>
              </a:rPr>
              <a:t>■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ＭＳ Ｐゴシック" charset="-128"/>
                <a:cs typeface="+mn-cs"/>
              </a:rPr>
              <a:t> 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4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5940425" y="6500813"/>
            <a:ext cx="3203575" cy="357187"/>
          </a:xfr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49th Japan-US ASTER Science Team Meeting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fi-FI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@ Kikai Shinko Kaikan,Tokyo,Japan, Jun 4-6, 2018</a:t>
            </a:r>
            <a:endParaRPr kumimoji="1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7208855" y="1063903"/>
            <a:ext cx="1935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as of Dec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 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01,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 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2017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551C452-018F-407D-8E94-DAB5CAE60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539803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C0AD7A9-0BBE-4836-B887-0532B6791CCC}"/>
              </a:ext>
            </a:extLst>
          </p:cNvPr>
          <p:cNvSpPr/>
          <p:nvPr/>
        </p:nvSpPr>
        <p:spPr>
          <a:xfrm>
            <a:off x="7649680" y="914358"/>
            <a:ext cx="1519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</a:rPr>
              <a:t>June 1</a:t>
            </a:r>
            <a:r>
              <a:rPr lang="en-US" altLang="ja-JP" b="1" baseline="30000" dirty="0">
                <a:solidFill>
                  <a:srgbClr val="FFFFFF"/>
                </a:solidFill>
                <a:latin typeface="Times New Roman" pitchFamily="18" charset="0"/>
              </a:rPr>
              <a:t>st</a:t>
            </a:r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</a:rPr>
              <a:t>, 2018</a:t>
            </a:r>
            <a:endParaRPr lang="ja-JP" altLang="en-US" b="1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40F2F41-F6AD-4353-BB9E-B4CF8532D3D8}"/>
              </a:ext>
            </a:extLst>
          </p:cNvPr>
          <p:cNvSpPr/>
          <p:nvPr/>
        </p:nvSpPr>
        <p:spPr>
          <a:xfrm>
            <a:off x="3725462" y="5641340"/>
            <a:ext cx="2755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→　</a:t>
            </a:r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64.1%  June</a:t>
            </a:r>
            <a:r>
              <a:rPr lang="ja-JP" altLang="en-US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01,</a:t>
            </a:r>
            <a:r>
              <a:rPr lang="ja-JP" altLang="en-US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　</a:t>
            </a:r>
            <a:r>
              <a:rPr lang="en-US" altLang="ja-JP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2018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0069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38th  Japan-US ASTER Science Team Meeting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@Sheraton Pasadena, CA/US, December 6-7, 2010</a:t>
            </a:r>
          </a:p>
        </p:txBody>
      </p:sp>
      <p:sp>
        <p:nvSpPr>
          <p:cNvPr id="5" name="タイトル 1"/>
          <p:cNvSpPr txBox="1">
            <a:spLocks/>
          </p:cNvSpPr>
          <p:nvPr/>
        </p:nvSpPr>
        <p:spPr bwMode="auto">
          <a:xfrm>
            <a:off x="35496" y="120625"/>
            <a:ext cx="8229600" cy="500063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Summary of GLIMS</a:t>
            </a:r>
            <a:r>
              <a:rPr kumimoji="1" lang="ja-JP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　</a:t>
            </a:r>
            <a:r>
              <a:rPr kumimoji="1" lang="en-US" altLang="ja-JP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2015</a:t>
            </a:r>
            <a:r>
              <a:rPr kumimoji="1" lang="ja-JP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　</a:t>
            </a:r>
            <a:r>
              <a:rPr kumimoji="1" lang="en-US" altLang="ja-JP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-</a:t>
            </a:r>
            <a:r>
              <a:rPr kumimoji="1" lang="ja-JP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　</a:t>
            </a:r>
            <a:r>
              <a:rPr kumimoji="1" lang="en-US" altLang="ja-JP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2017</a:t>
            </a:r>
          </a:p>
        </p:txBody>
      </p:sp>
      <p:sp>
        <p:nvSpPr>
          <p:cNvPr id="6" name="スライド番号プレースホルダ 5"/>
          <p:cNvSpPr txBox="1">
            <a:spLocks noGrp="1"/>
          </p:cNvSpPr>
          <p:nvPr/>
        </p:nvSpPr>
        <p:spPr bwMode="auto">
          <a:xfrm>
            <a:off x="6778616" y="5981032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906852-3F38-4A8A-8F1D-56BF3B8D9666}" type="slidenum"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B64F8C7-1AA4-404C-913E-51EEBDAE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946" y="3339548"/>
            <a:ext cx="4654700" cy="304216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C012203-4667-49CC-81FC-188212263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742006"/>
            <a:ext cx="8292990" cy="259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98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タイトル 2"/>
          <p:cNvSpPr>
            <a:spLocks noGrp="1"/>
          </p:cNvSpPr>
          <p:nvPr>
            <p:ph type="title" idx="4294967295"/>
          </p:nvPr>
        </p:nvSpPr>
        <p:spPr>
          <a:xfrm>
            <a:off x="250825" y="71438"/>
            <a:ext cx="4791075" cy="549275"/>
          </a:xfrm>
        </p:spPr>
        <p:txBody>
          <a:bodyPr/>
          <a:lstStyle/>
          <a:p>
            <a:pPr eaLnBrk="1" hangingPunct="1"/>
            <a:r>
              <a:rPr lang="en-US" altLang="ja-JP" sz="4400" b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GLIMS STAR</a:t>
            </a:r>
          </a:p>
        </p:txBody>
      </p:sp>
      <p:sp>
        <p:nvSpPr>
          <p:cNvPr id="3076" name="コンテンツ プレースホルダ 3"/>
          <p:cNvSpPr>
            <a:spLocks noGrp="1"/>
          </p:cNvSpPr>
          <p:nvPr>
            <p:ph idx="4294967295"/>
          </p:nvPr>
        </p:nvSpPr>
        <p:spPr>
          <a:xfrm>
            <a:off x="467544" y="836712"/>
            <a:ext cx="8229600" cy="177854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solidFill>
                  <a:srgbClr val="FFC000"/>
                </a:solidFill>
                <a:latin typeface="Times New Roman" pitchFamily="18" charset="0"/>
              </a:rPr>
              <a:t>GLIMS </a:t>
            </a:r>
            <a:r>
              <a:rPr lang="en-US" altLang="ja-JP" sz="2400" dirty="0">
                <a:solidFill>
                  <a:schemeClr val="bg1"/>
                </a:solidFill>
                <a:latin typeface="Times New Roman" pitchFamily="18" charset="0"/>
              </a:rPr>
              <a:t>was renewed every year, 2015, 2016, 2017.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solidFill>
                  <a:srgbClr val="FFC000"/>
                </a:solidFill>
                <a:latin typeface="Times New Roman" pitchFamily="18" charset="0"/>
              </a:rPr>
              <a:t>GLIMS STAR 2017 </a:t>
            </a:r>
            <a:r>
              <a:rPr lang="en-US" altLang="ja-JP" sz="2400" dirty="0">
                <a:solidFill>
                  <a:srgbClr val="FFFFFF"/>
                </a:solidFill>
                <a:latin typeface="Times New Roman" pitchFamily="18" charset="0"/>
              </a:rPr>
              <a:t>started on 2017/7/21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solidFill>
                  <a:srgbClr val="FFC000"/>
                </a:solidFill>
                <a:latin typeface="Times New Roman" pitchFamily="18" charset="0"/>
              </a:rPr>
              <a:t>GLIMS STAR 2017 </a:t>
            </a:r>
            <a:r>
              <a:rPr lang="en-US" altLang="ja-JP" sz="2400" dirty="0">
                <a:solidFill>
                  <a:schemeClr val="bg1"/>
                </a:solidFill>
                <a:latin typeface="Times New Roman" pitchFamily="18" charset="0"/>
              </a:rPr>
              <a:t>will continues till 2018/8/12.</a:t>
            </a:r>
          </a:p>
          <a:p>
            <a:pPr eaLnBrk="1" hangingPunct="1">
              <a:lnSpc>
                <a:spcPct val="90000"/>
              </a:lnSpc>
            </a:pPr>
            <a:endParaRPr lang="en-US" altLang="ja-JP" sz="800" dirty="0">
              <a:solidFill>
                <a:srgbClr val="FFC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solidFill>
                  <a:schemeClr val="bg1"/>
                </a:solidFill>
                <a:latin typeface="Times New Roman" pitchFamily="18" charset="0"/>
              </a:rPr>
              <a:t>The achievement of </a:t>
            </a:r>
            <a:r>
              <a:rPr lang="en-US" altLang="ja-JP" sz="2400" dirty="0">
                <a:solidFill>
                  <a:srgbClr val="FFC000"/>
                </a:solidFill>
                <a:latin typeface="Times New Roman" pitchFamily="18" charset="0"/>
              </a:rPr>
              <a:t>GLIMS 2017 </a:t>
            </a:r>
            <a:r>
              <a:rPr lang="en-US" altLang="ja-JP" sz="2400" dirty="0">
                <a:solidFill>
                  <a:schemeClr val="bg1"/>
                </a:solidFill>
                <a:latin typeface="Times New Roman" pitchFamily="18" charset="0"/>
              </a:rPr>
              <a:t>reached to 64.1 % on 2018/6/1.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ja-JP" sz="2400" dirty="0">
              <a:solidFill>
                <a:srgbClr val="F2F2F2"/>
              </a:solidFill>
              <a:latin typeface="Times New Roman" pitchFamily="18" charset="0"/>
            </a:endParaRPr>
          </a:p>
          <a:p>
            <a:pPr eaLnBrk="1" hangingPunct="1"/>
            <a:endParaRPr lang="en-US" altLang="ja-JP" sz="2400" dirty="0"/>
          </a:p>
        </p:txBody>
      </p:sp>
      <p:sp>
        <p:nvSpPr>
          <p:cNvPr id="3077" name="スライド番号プレースホルダ 3"/>
          <p:cNvSpPr txBox="1">
            <a:spLocks noGrp="1"/>
          </p:cNvSpPr>
          <p:nvPr/>
        </p:nvSpPr>
        <p:spPr bwMode="auto">
          <a:xfrm>
            <a:off x="6867525" y="61436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F202C5-D771-481A-A68A-314863CD09DD}" type="slidenum"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ja-JP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8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5940425" y="6500813"/>
            <a:ext cx="3203575" cy="357187"/>
          </a:xfr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49th Japan-US ASTER Science Team Meeting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fi-FI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@ Kikai Shinko Kaikan,Tokyo,Japan, Jun 4-6, 2018</a:t>
            </a:r>
            <a:endParaRPr kumimoji="1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67544" y="3268043"/>
            <a:ext cx="8291264" cy="88103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rPr>
              <a:t>Shall we continue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rPr>
              <a:t>GLIMS 2017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rPr>
              <a:t>or start new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rPr>
              <a:t>GLIMS 2018?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712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5650" y="2565400"/>
            <a:ext cx="7772400" cy="1470025"/>
          </a:xfrm>
        </p:spPr>
        <p:txBody>
          <a:bodyPr/>
          <a:lstStyle/>
          <a:p>
            <a:pPr algn="ctr"/>
            <a:r>
              <a:rPr lang="en-US" altLang="ja-JP" sz="4800" i="1" dirty="0">
                <a:latin typeface="Times New Roman" pitchFamily="18" charset="0"/>
              </a:rPr>
              <a:t>Thank you for attention!</a:t>
            </a:r>
          </a:p>
        </p:txBody>
      </p:sp>
      <p:sp>
        <p:nvSpPr>
          <p:cNvPr id="54274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None/>
            </a:pPr>
            <a:r>
              <a:rPr lang="en-US" altLang="ja-JP" sz="3000" dirty="0">
                <a:solidFill>
                  <a:srgbClr val="FFFFFF"/>
                </a:solidFill>
                <a:latin typeface="Times New Roman" pitchFamily="18" charset="0"/>
              </a:rPr>
              <a:t>Masaru Fujita</a:t>
            </a:r>
          </a:p>
          <a:p>
            <a:pPr algn="ctr"/>
            <a:r>
              <a:rPr lang="en-US" altLang="ja-JP" sz="2800" b="1" i="1" dirty="0">
                <a:solidFill>
                  <a:srgbClr val="FFFFFF"/>
                </a:solidFill>
                <a:ea typeface="Arial Unicode MS" pitchFamily="50" charset="-128"/>
                <a:cs typeface="Arial Unicode MS" pitchFamily="50" charset="-128"/>
              </a:rPr>
              <a:t>J-</a:t>
            </a:r>
            <a:r>
              <a:rPr lang="en-US" altLang="ja-JP" sz="2800" b="1" i="1" dirty="0" err="1">
                <a:solidFill>
                  <a:srgbClr val="FFFFFF"/>
                </a:solidFill>
                <a:ea typeface="Arial Unicode MS" pitchFamily="50" charset="-128"/>
                <a:cs typeface="Arial Unicode MS" pitchFamily="50" charset="-128"/>
              </a:rPr>
              <a:t>spacesystems</a:t>
            </a:r>
            <a:endParaRPr lang="en-US" altLang="ja-JP" sz="2800" b="1" i="1" dirty="0">
              <a:solidFill>
                <a:srgbClr val="FFFFFF"/>
              </a:solidFill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54275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5868144" y="6500812"/>
            <a:ext cx="3275856" cy="357187"/>
          </a:xfrm>
          <a:noFill/>
        </p:spPr>
        <p:txBody>
          <a:bodyPr/>
          <a:lstStyle/>
          <a:p>
            <a:r>
              <a:rPr lang="en-US" altLang="ja-JP" dirty="0">
                <a:solidFill>
                  <a:srgbClr val="FFFFFF"/>
                </a:solidFill>
              </a:rPr>
              <a:t>49th Japan-US ASTER Science Team Meeting  </a:t>
            </a:r>
            <a:r>
              <a:rPr lang="fi-FI" altLang="ja-JP" dirty="0">
                <a:solidFill>
                  <a:srgbClr val="FFFFFF"/>
                </a:solidFill>
              </a:rPr>
              <a:t> </a:t>
            </a:r>
          </a:p>
          <a:p>
            <a:r>
              <a:rPr lang="fi-FI" altLang="ja-JP" dirty="0">
                <a:solidFill>
                  <a:srgbClr val="FFFFFF"/>
                </a:solidFill>
              </a:rPr>
              <a:t>@ Kikai Shinko Kaikan,Tokyo,Japan, Jun 4-6, 2018</a:t>
            </a:r>
            <a:endParaRPr lang="en-US" altLang="ja-JP" dirty="0">
              <a:solidFill>
                <a:srgbClr val="FFFFFF"/>
              </a:solidFill>
            </a:endParaRPr>
          </a:p>
          <a:p>
            <a:endParaRPr lang="en-US" altLang="ja-JP" dirty="0">
              <a:solidFill>
                <a:srgbClr val="FFFFFF"/>
              </a:solidFill>
            </a:endParaRPr>
          </a:p>
        </p:txBody>
      </p:sp>
      <p:pic>
        <p:nvPicPr>
          <p:cNvPr id="6" name="Picture 2" descr="\\Tsukishima\業務関係\業務関係\【宇宙システム開発利用推進機構】\新団体ロゴマーク\Jspacesystemusﾛロｺﾞ\rogo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661" y="5013176"/>
            <a:ext cx="2750515" cy="70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135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981B84F-B135-455C-AB2B-526E2F5F8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777564"/>
            <a:ext cx="8669081" cy="5664102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6783030" y="687500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as of 2017/6/1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16DF31C-0F49-4C23-BE76-D3EF59CF8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03" y="777564"/>
            <a:ext cx="8669081" cy="5664102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6702506" y="895607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as of 2018/5/1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 flipH="1" flipV="1">
            <a:off x="7155771" y="1754215"/>
            <a:ext cx="766307" cy="1084266"/>
          </a:xfrm>
          <a:custGeom>
            <a:avLst/>
            <a:gdLst>
              <a:gd name="T0" fmla="*/ 0 w 774"/>
              <a:gd name="T1" fmla="*/ 0 h 42"/>
              <a:gd name="T2" fmla="*/ 2147483647 w 774"/>
              <a:gd name="T3" fmla="*/ 0 h 42"/>
              <a:gd name="T4" fmla="*/ 2147483647 w 774"/>
              <a:gd name="T5" fmla="*/ 2147483647 h 42"/>
              <a:gd name="T6" fmla="*/ 0 60000 65536"/>
              <a:gd name="T7" fmla="*/ 0 60000 65536"/>
              <a:gd name="T8" fmla="*/ 0 60000 65536"/>
              <a:gd name="T9" fmla="*/ 0 w 774"/>
              <a:gd name="T10" fmla="*/ 0 h 42"/>
              <a:gd name="T11" fmla="*/ 774 w 774"/>
              <a:gd name="T12" fmla="*/ 42 h 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4" h="42">
                <a:moveTo>
                  <a:pt x="0" y="0"/>
                </a:moveTo>
                <a:lnTo>
                  <a:pt x="618" y="0"/>
                </a:lnTo>
                <a:lnTo>
                  <a:pt x="774" y="42"/>
                </a:lnTo>
              </a:path>
            </a:pathLst>
          </a:custGeom>
          <a:noFill/>
          <a:ln w="9525">
            <a:solidFill>
              <a:srgbClr val="CC99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8" name="テキスト ボックス 9"/>
          <p:cNvSpPr txBox="1">
            <a:spLocks noChangeArrowheads="1"/>
          </p:cNvSpPr>
          <p:nvPr/>
        </p:nvSpPr>
        <p:spPr bwMode="auto">
          <a:xfrm>
            <a:off x="7236296" y="2519091"/>
            <a:ext cx="8194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CCCC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24,771</a:t>
            </a:r>
          </a:p>
        </p:txBody>
      </p:sp>
      <p:sp>
        <p:nvSpPr>
          <p:cNvPr id="6149" name="タイトル 1"/>
          <p:cNvSpPr>
            <a:spLocks noGrp="1"/>
          </p:cNvSpPr>
          <p:nvPr>
            <p:ph type="title" idx="4294967295"/>
          </p:nvPr>
        </p:nvSpPr>
        <p:spPr>
          <a:xfrm>
            <a:off x="428625" y="0"/>
            <a:ext cx="8229600" cy="500063"/>
          </a:xfrm>
        </p:spPr>
        <p:txBody>
          <a:bodyPr/>
          <a:lstStyle/>
          <a:p>
            <a:pPr eaLnBrk="1" hangingPunct="1"/>
            <a:r>
              <a:rPr lang="en-US" altLang="ja-JP" dirty="0">
                <a:latin typeface="Times New Roman" pitchFamily="18" charset="0"/>
              </a:rPr>
              <a:t>Observed Scenes of GLIMS</a:t>
            </a:r>
            <a:r>
              <a:rPr lang="ja-JP" altLang="en-US" dirty="0">
                <a:latin typeface="Times New Roman" pitchFamily="18" charset="0"/>
              </a:rPr>
              <a:t>　</a:t>
            </a:r>
            <a:r>
              <a:rPr lang="en-US" altLang="ja-JP" dirty="0">
                <a:latin typeface="Times New Roman" pitchFamily="18" charset="0"/>
              </a:rPr>
              <a:t>2016,2017</a:t>
            </a:r>
          </a:p>
        </p:txBody>
      </p:sp>
      <p:sp>
        <p:nvSpPr>
          <p:cNvPr id="6150" name="スライド番号プレースホルダ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A8556A-D242-4D0F-82E9-1E8F6543E597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51" name="スライド番号プレースホルダ 3"/>
          <p:cNvSpPr txBox="1">
            <a:spLocks noGrp="1"/>
          </p:cNvSpPr>
          <p:nvPr/>
        </p:nvSpPr>
        <p:spPr bwMode="auto">
          <a:xfrm>
            <a:off x="6867525" y="6021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7211B1-C21C-4F03-BE59-9CC6E342E85C}" type="slidenum"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ja-JP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 flipH="1" flipV="1">
            <a:off x="4571999" y="1056831"/>
            <a:ext cx="842032" cy="1174485"/>
          </a:xfrm>
          <a:custGeom>
            <a:avLst/>
            <a:gdLst>
              <a:gd name="T0" fmla="*/ 0 w 774"/>
              <a:gd name="T1" fmla="*/ 0 h 42"/>
              <a:gd name="T2" fmla="*/ 2147483647 w 774"/>
              <a:gd name="T3" fmla="*/ 0 h 42"/>
              <a:gd name="T4" fmla="*/ 2147483647 w 774"/>
              <a:gd name="T5" fmla="*/ 2147483647 h 42"/>
              <a:gd name="T6" fmla="*/ 0 60000 65536"/>
              <a:gd name="T7" fmla="*/ 0 60000 65536"/>
              <a:gd name="T8" fmla="*/ 0 60000 65536"/>
              <a:gd name="T9" fmla="*/ 0 w 774"/>
              <a:gd name="T10" fmla="*/ 0 h 42"/>
              <a:gd name="T11" fmla="*/ 774 w 774"/>
              <a:gd name="T12" fmla="*/ 42 h 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4" h="42">
                <a:moveTo>
                  <a:pt x="0" y="0"/>
                </a:moveTo>
                <a:lnTo>
                  <a:pt x="618" y="0"/>
                </a:lnTo>
                <a:lnTo>
                  <a:pt x="774" y="42"/>
                </a:lnTo>
              </a:path>
            </a:pathLst>
          </a:custGeom>
          <a:noFill/>
          <a:ln w="9525">
            <a:solidFill>
              <a:schemeClr val="accent1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22" name="テキスト ボックス 9"/>
          <p:cNvSpPr txBox="1">
            <a:spLocks noChangeArrowheads="1"/>
          </p:cNvSpPr>
          <p:nvPr/>
        </p:nvSpPr>
        <p:spPr bwMode="auto">
          <a:xfrm>
            <a:off x="4658796" y="1934432"/>
            <a:ext cx="8194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BBE0E3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29,077</a:t>
            </a:r>
          </a:p>
        </p:txBody>
      </p:sp>
      <p:sp>
        <p:nvSpPr>
          <p:cNvPr id="16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5940425" y="6500813"/>
            <a:ext cx="3203575" cy="357187"/>
          </a:xfr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49th Japan-US ASTER Science Team Meeting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fi-FI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@ Kikai Shinko Kaikan,Tokyo,Japan, Jun 4-6, 2018</a:t>
            </a:r>
            <a:endParaRPr kumimoji="1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61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 animBg="1"/>
      <p:bldP spid="18" grpId="0"/>
      <p:bldP spid="21" grpId="0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795486"/>
            <a:ext cx="9150350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00017"/>
            <a:ext cx="9144000" cy="565331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6876256" cy="476672"/>
          </a:xfrm>
        </p:spPr>
        <p:txBody>
          <a:bodyPr>
            <a:noAutofit/>
          </a:bodyPr>
          <a:lstStyle/>
          <a:p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ASTER Observation Resource Analysis</a:t>
            </a:r>
            <a:endParaRPr kumimoji="1" lang="ja-JP" altLang="en-US" sz="3200" dirty="0"/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2267744" y="1268760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1835696" y="1124744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1/21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　　　　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4/8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504735" y="4941168"/>
            <a:ext cx="2280581" cy="202332"/>
          </a:xfrm>
          <a:prstGeom prst="wedgeRoundRectCallout">
            <a:avLst>
              <a:gd name="adj1" fmla="val 64117"/>
              <a:gd name="adj2" fmla="val -248152"/>
              <a:gd name="adj3" fmla="val 16667"/>
            </a:avLst>
          </a:prstGeom>
          <a:solidFill>
            <a:schemeClr val="bg1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TGM7</a:t>
            </a:r>
            <a:r>
              <a:rPr kumimoji="1" lang="en-US" altLang="ja-JP" sz="11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May to October 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started on May 1</a:t>
            </a:r>
            <a:r>
              <a:rPr kumimoji="1" lang="en-US" altLang="ja-JP" sz="11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st 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sp>
        <p:nvSpPr>
          <p:cNvPr id="12" name="角丸四角形吹き出し 11"/>
          <p:cNvSpPr/>
          <p:nvPr/>
        </p:nvSpPr>
        <p:spPr>
          <a:xfrm>
            <a:off x="4283968" y="985320"/>
            <a:ext cx="1872208" cy="412303"/>
          </a:xfrm>
          <a:prstGeom prst="wedgeRoundRectCallout">
            <a:avLst>
              <a:gd name="adj1" fmla="val -98623"/>
              <a:gd name="adj2" fmla="val 5804"/>
              <a:gd name="adj3" fmla="val 16667"/>
            </a:avLst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GM6’s  summer observation started on June  1</a:t>
            </a:r>
            <a:r>
              <a:rPr kumimoji="1" lang="en-US" altLang="ja-JP" sz="11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st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.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sp>
        <p:nvSpPr>
          <p:cNvPr id="11" name="フッター プレースホルダ 1"/>
          <p:cNvSpPr>
            <a:spLocks noGrp="1"/>
          </p:cNvSpPr>
          <p:nvPr>
            <p:ph type="ftr" sz="quarter" idx="10"/>
          </p:nvPr>
        </p:nvSpPr>
        <p:spPr>
          <a:xfrm>
            <a:off x="6156176" y="6500812"/>
            <a:ext cx="3024336" cy="357187"/>
          </a:xfr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49th Japan-US ASTER Science Team Meeting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fi-FI" altLang="ja-JP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@ Kikai Shinko Kaikan,Tokyo,Japan, Jun 4-6, 2018</a:t>
            </a:r>
            <a:endParaRPr kumimoji="1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3" name="角丸四角形吹き出し 11"/>
          <p:cNvSpPr/>
          <p:nvPr/>
        </p:nvSpPr>
        <p:spPr>
          <a:xfrm>
            <a:off x="6948264" y="981320"/>
            <a:ext cx="1944216" cy="143424"/>
          </a:xfrm>
          <a:prstGeom prst="wedgeRoundRectCallout">
            <a:avLst>
              <a:gd name="adj1" fmla="val -45732"/>
              <a:gd name="adj2" fmla="val 301633"/>
              <a:gd name="adj3" fmla="val 16667"/>
            </a:avLst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GM7 started on Oct 1</a:t>
            </a:r>
            <a:r>
              <a:rPr kumimoji="1" lang="en-US" altLang="ja-JP" sz="11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st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,2016.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17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38th  Japan-US ASTER Science Team Meeting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@Sheraton Pasadena, CA/US, December 6-7, 2010</a:t>
            </a:r>
          </a:p>
        </p:txBody>
      </p:sp>
      <p:sp>
        <p:nvSpPr>
          <p:cNvPr id="5" name="タイトル 1"/>
          <p:cNvSpPr txBox="1">
            <a:spLocks/>
          </p:cNvSpPr>
          <p:nvPr/>
        </p:nvSpPr>
        <p:spPr bwMode="auto">
          <a:xfrm>
            <a:off x="35496" y="120625"/>
            <a:ext cx="8229600" cy="500063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bg1"/>
                </a:solidFill>
                <a:latin typeface="Book Antiqua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Summary of GLIMS</a:t>
            </a:r>
            <a:r>
              <a:rPr kumimoji="1" lang="ja-JP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　</a:t>
            </a:r>
            <a:r>
              <a:rPr kumimoji="1" lang="en-US" altLang="ja-JP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2015</a:t>
            </a:r>
            <a:r>
              <a:rPr kumimoji="1" lang="ja-JP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　</a:t>
            </a:r>
            <a:r>
              <a:rPr kumimoji="1" lang="en-US" altLang="ja-JP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-</a:t>
            </a:r>
            <a:r>
              <a:rPr kumimoji="1" lang="ja-JP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　</a:t>
            </a:r>
            <a:r>
              <a:rPr kumimoji="1" lang="en-US" altLang="ja-JP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j-cs"/>
              </a:rPr>
              <a:t>2017</a:t>
            </a:r>
          </a:p>
        </p:txBody>
      </p:sp>
      <p:sp>
        <p:nvSpPr>
          <p:cNvPr id="6" name="スライド番号プレースホルダ 5"/>
          <p:cNvSpPr txBox="1">
            <a:spLocks noGrp="1"/>
          </p:cNvSpPr>
          <p:nvPr/>
        </p:nvSpPr>
        <p:spPr bwMode="auto">
          <a:xfrm>
            <a:off x="6778616" y="5981032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906852-3F38-4A8A-8F1D-56BF3B8D9666}" type="slidenum"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0A89FCD4-1320-478B-8F50-E0FC7CE5C6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532400"/>
              </p:ext>
            </p:extLst>
          </p:nvPr>
        </p:nvGraphicFramePr>
        <p:xfrm>
          <a:off x="158750" y="836613"/>
          <a:ext cx="8826500" cy="155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Worksheet" r:id="rId3" imgW="9629883" imgH="1733379" progId="Excel.Sheet.12">
                  <p:embed/>
                </p:oleObj>
              </mc:Choice>
              <mc:Fallback>
                <p:oleObj name="Worksheet" r:id="rId3" imgW="9629883" imgH="173337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750" y="836613"/>
                        <a:ext cx="8826500" cy="1550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図 2">
            <a:extLst>
              <a:ext uri="{FF2B5EF4-FFF2-40B4-BE49-F238E27FC236}">
                <a16:creationId xmlns:a16="http://schemas.microsoft.com/office/drawing/2014/main" id="{7C1473C5-7E0A-46C8-A1FD-35A59044F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1924" y="2552581"/>
            <a:ext cx="5940152" cy="388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44429"/>
      </p:ext>
    </p:extLst>
  </p:cSld>
  <p:clrMapOvr>
    <a:masterClrMapping/>
  </p:clrMapOvr>
</p:sld>
</file>

<file path=ppt/theme/theme1.xml><?xml version="1.0" encoding="utf-8"?>
<a:theme xmlns:a="http://schemas.openxmlformats.org/drawingml/2006/main" name="3_標準デザイン">
  <a:themeElements>
    <a:clrScheme name="3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標準デザイン">
      <a:majorFont>
        <a:latin typeface="Book Antiqua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34th ASTM">
  <a:themeElements>
    <a:clrScheme name="6_34th AST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34th ASTM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34th AST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34th ASTM">
  <a:themeElements>
    <a:clrScheme name="6_34th AST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34th ASTM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34th AST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34th ASTM">
  <a:themeElements>
    <a:clrScheme name="6_34th AST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34th ASTM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34th AST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標準デザイン">
  <a:themeElements>
    <a:clrScheme name="3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標準デザイン">
      <a:majorFont>
        <a:latin typeface="Book Antiqua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標準デザイン">
  <a:themeElements>
    <a:clrScheme name="3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標準デザイン">
      <a:majorFont>
        <a:latin typeface="Book Antiqua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3_標準デザイン">
  <a:themeElements>
    <a:clrScheme name="3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標準デザイン">
      <a:majorFont>
        <a:latin typeface="Book Antiqua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6_34th ASTM">
  <a:themeElements>
    <a:clrScheme name="6_34th AST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34th ASTM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34th AST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34th AST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34th AST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5213</TotalTime>
  <Words>1036</Words>
  <Application>Microsoft Office PowerPoint</Application>
  <PresentationFormat>画面に合わせる (4:3)</PresentationFormat>
  <Paragraphs>146</Paragraphs>
  <Slides>12</Slides>
  <Notes>10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8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12</vt:i4>
      </vt:variant>
    </vt:vector>
  </HeadingPairs>
  <TitlesOfParts>
    <vt:vector size="31" baseType="lpstr">
      <vt:lpstr>Arial Unicode MS</vt:lpstr>
      <vt:lpstr>ＭＳ Ｐゴシック</vt:lpstr>
      <vt:lpstr>ＭＳ Ｐ明朝</vt:lpstr>
      <vt:lpstr>Arial</vt:lpstr>
      <vt:lpstr>Arial Narrow</vt:lpstr>
      <vt:lpstr>Book Antiqua</vt:lpstr>
      <vt:lpstr>Calibri</vt:lpstr>
      <vt:lpstr>Times New Roman</vt:lpstr>
      <vt:lpstr>Wingdings</vt:lpstr>
      <vt:lpstr>3_標準デザイン</vt:lpstr>
      <vt:lpstr>6_34th ASTM</vt:lpstr>
      <vt:lpstr>7_34th ASTM</vt:lpstr>
      <vt:lpstr>9_34th ASTM</vt:lpstr>
      <vt:lpstr>4_標準デザイン</vt:lpstr>
      <vt:lpstr>5_標準デザイン</vt:lpstr>
      <vt:lpstr>13_標準デザイン</vt:lpstr>
      <vt:lpstr>26_34th ASTM</vt:lpstr>
      <vt:lpstr>Image</vt:lpstr>
      <vt:lpstr>Worksheet</vt:lpstr>
      <vt:lpstr>PowerPoint プレゼンテーション</vt:lpstr>
      <vt:lpstr>GLIMS STAR</vt:lpstr>
      <vt:lpstr>Observed Scenes of GLIMS　2016,2017</vt:lpstr>
      <vt:lpstr>ASTER Observation Resource Analysis</vt:lpstr>
      <vt:lpstr>AOI and Observed Scenes of GLIMS 2017</vt:lpstr>
      <vt:lpstr>Achievement Map of GLIMS 2017</vt:lpstr>
      <vt:lpstr>PowerPoint プレゼンテーション</vt:lpstr>
      <vt:lpstr>GLIMS STAR</vt:lpstr>
      <vt:lpstr>Thank you for attention!</vt:lpstr>
      <vt:lpstr>Observed Scenes of GLIMS　2016,2017</vt:lpstr>
      <vt:lpstr>ASTER Observation Resource Analysis</vt:lpstr>
      <vt:lpstr>PowerPoint プレゼンテーション</vt:lpstr>
    </vt:vector>
  </TitlesOfParts>
  <Company>Geoscience Division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GLIMS STAR</dc:title>
  <dc:creator>Geosurvivor</dc:creator>
  <cp:lastModifiedBy>Fujita-Masaru</cp:lastModifiedBy>
  <cp:revision>204</cp:revision>
  <dcterms:created xsi:type="dcterms:W3CDTF">2009-06-09T12:50:59Z</dcterms:created>
  <dcterms:modified xsi:type="dcterms:W3CDTF">2018-06-04T23:01:44Z</dcterms:modified>
</cp:coreProperties>
</file>